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8" r:id="rId1"/>
    <p:sldMasterId id="2147483850" r:id="rId2"/>
    <p:sldMasterId id="2147483875" r:id="rId3"/>
  </p:sldMasterIdLst>
  <p:notesMasterIdLst>
    <p:notesMasterId r:id="rId31"/>
  </p:notesMasterIdLst>
  <p:handoutMasterIdLst>
    <p:handoutMasterId r:id="rId32"/>
  </p:handoutMasterIdLst>
  <p:sldIdLst>
    <p:sldId id="384" r:id="rId4"/>
    <p:sldId id="1066" r:id="rId5"/>
    <p:sldId id="755" r:id="rId6"/>
    <p:sldId id="1118" r:id="rId7"/>
    <p:sldId id="1073" r:id="rId8"/>
    <p:sldId id="1230" r:id="rId9"/>
    <p:sldId id="1135" r:id="rId10"/>
    <p:sldId id="1231" r:id="rId11"/>
    <p:sldId id="1232" r:id="rId12"/>
    <p:sldId id="1242" r:id="rId13"/>
    <p:sldId id="1234" r:id="rId14"/>
    <p:sldId id="1253" r:id="rId15"/>
    <p:sldId id="1254" r:id="rId16"/>
    <p:sldId id="1245" r:id="rId17"/>
    <p:sldId id="1246" r:id="rId18"/>
    <p:sldId id="1251" r:id="rId19"/>
    <p:sldId id="1239" r:id="rId20"/>
    <p:sldId id="1126" r:id="rId21"/>
    <p:sldId id="1240" r:id="rId22"/>
    <p:sldId id="1241" r:id="rId23"/>
    <p:sldId id="1263" r:id="rId24"/>
    <p:sldId id="1266" r:id="rId25"/>
    <p:sldId id="1267" r:id="rId26"/>
    <p:sldId id="1264" r:id="rId27"/>
    <p:sldId id="1265" r:id="rId28"/>
    <p:sldId id="1224" r:id="rId29"/>
    <p:sldId id="1255" r:id="rId30"/>
  </p:sldIdLst>
  <p:sldSz cx="9906000" cy="6858000" type="A4"/>
  <p:notesSz cx="6735763" cy="9866313"/>
  <p:defaultTextStyle>
    <a:defPPr>
      <a:defRPr lang="ko-KR"/>
    </a:defPPr>
    <a:lvl1pPr algn="l" defTabSz="957227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77820" indent="-57148" algn="l" defTabSz="957227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57227" indent="-117471" algn="l" defTabSz="957227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435046" indent="-176207" algn="l" defTabSz="957227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914453" indent="-234941" algn="l" defTabSz="957227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5914" algn="l" defTabSz="914366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097" algn="l" defTabSz="914366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279" algn="l" defTabSz="914366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463" algn="l" defTabSz="914366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orient="horz" pos="3339">
          <p15:clr>
            <a:srgbClr val="A4A3A4"/>
          </p15:clr>
        </p15:guide>
        <p15:guide id="3" pos="5161" userDrawn="1">
          <p15:clr>
            <a:srgbClr val="A4A3A4"/>
          </p15:clr>
        </p15:guide>
        <p15:guide id="4" pos="206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6062" userDrawn="1">
          <p15:clr>
            <a:srgbClr val="A4A3A4"/>
          </p15:clr>
        </p15:guide>
        <p15:guide id="7" pos="3664" userDrawn="1">
          <p15:clr>
            <a:srgbClr val="A4A3A4"/>
          </p15:clr>
        </p15:guide>
        <p15:guide id="8" pos="3710" userDrawn="1">
          <p15:clr>
            <a:srgbClr val="A4A3A4"/>
          </p15:clr>
        </p15:guide>
        <p15:guide id="9" pos="2893" userDrawn="1">
          <p15:clr>
            <a:srgbClr val="A4A3A4"/>
          </p15:clr>
        </p15:guide>
        <p15:guide id="10" pos="3347" userDrawn="1">
          <p15:clr>
            <a:srgbClr val="A4A3A4"/>
          </p15:clr>
        </p15:guide>
        <p15:guide id="11" orient="horz" pos="799" userDrawn="1">
          <p15:clr>
            <a:srgbClr val="A4A3A4"/>
          </p15:clr>
        </p15:guide>
        <p15:guide id="12" pos="398" userDrawn="1">
          <p15:clr>
            <a:srgbClr val="A4A3A4"/>
          </p15:clr>
        </p15:guide>
        <p15:guide id="13" pos="5842" userDrawn="1">
          <p15:clr>
            <a:srgbClr val="A4A3A4"/>
          </p15:clr>
        </p15:guide>
        <p15:guide id="14" orient="horz" pos="2160">
          <p15:clr>
            <a:srgbClr val="A4A3A4"/>
          </p15:clr>
        </p15:guide>
        <p15:guide id="15" orient="horz" pos="618">
          <p15:clr>
            <a:srgbClr val="A4A3A4"/>
          </p15:clr>
        </p15:guide>
        <p15:guide id="16" pos="5751">
          <p15:clr>
            <a:srgbClr val="A4A3A4"/>
          </p15:clr>
        </p15:guide>
        <p15:guide id="17" pos="220">
          <p15:clr>
            <a:srgbClr val="A4A3A4"/>
          </p15:clr>
        </p15:guide>
        <p15:guide id="18" pos="6046">
          <p15:clr>
            <a:srgbClr val="A4A3A4"/>
          </p15:clr>
        </p15:guide>
        <p15:guide id="19" pos="4708">
          <p15:clr>
            <a:srgbClr val="A4A3A4"/>
          </p15:clr>
        </p15:guide>
        <p15:guide id="20" pos="5207">
          <p15:clr>
            <a:srgbClr val="A4A3A4"/>
          </p15:clr>
        </p15:guide>
        <p15:guide id="21" pos="1306">
          <p15:clr>
            <a:srgbClr val="A4A3A4"/>
          </p15:clr>
        </p15:guide>
        <p15:guide id="22" pos="3982">
          <p15:clr>
            <a:srgbClr val="A4A3A4"/>
          </p15:clr>
        </p15:guide>
        <p15:guide id="23" pos="716">
          <p15:clr>
            <a:srgbClr val="A4A3A4"/>
          </p15:clr>
        </p15:guide>
        <p15:guide id="24" pos="5887">
          <p15:clr>
            <a:srgbClr val="A4A3A4"/>
          </p15:clr>
        </p15:guide>
        <p15:guide id="25" pos="5909">
          <p15:clr>
            <a:srgbClr val="A4A3A4"/>
          </p15:clr>
        </p15:guide>
        <p15:guide id="26" pos="2984">
          <p15:clr>
            <a:srgbClr val="A4A3A4"/>
          </p15:clr>
        </p15:guide>
        <p15:guide id="27" pos="2576">
          <p15:clr>
            <a:srgbClr val="A4A3A4"/>
          </p15:clr>
        </p15:guide>
        <p15:guide id="28" orient="horz" pos="709">
          <p15:clr>
            <a:srgbClr val="A4A3A4"/>
          </p15:clr>
        </p15:guide>
        <p15:guide id="29" orient="horz" pos="572">
          <p15:clr>
            <a:srgbClr val="A4A3A4"/>
          </p15:clr>
        </p15:guide>
        <p15:guide id="30" pos="6068">
          <p15:clr>
            <a:srgbClr val="A4A3A4"/>
          </p15:clr>
        </p15:guide>
        <p15:guide id="31" orient="horz">
          <p15:clr>
            <a:srgbClr val="A4A3A4"/>
          </p15:clr>
        </p15:guide>
        <p15:guide id="32" orient="horz" pos="1207">
          <p15:clr>
            <a:srgbClr val="A4A3A4"/>
          </p15:clr>
        </p15:guide>
        <p15:guide id="33" pos="2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C70"/>
    <a:srgbClr val="2A5370"/>
    <a:srgbClr val="008BD5"/>
    <a:srgbClr val="E4E7BB"/>
    <a:srgbClr val="B3A2C7"/>
    <a:srgbClr val="DCAF37"/>
    <a:srgbClr val="DDE1A9"/>
    <a:srgbClr val="237A99"/>
    <a:srgbClr val="2EA3CC"/>
    <a:srgbClr val="027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40" autoAdjust="0"/>
    <p:restoredTop sz="96391" autoAdjust="0"/>
  </p:normalViewPr>
  <p:slideViewPr>
    <p:cSldViewPr>
      <p:cViewPr varScale="1">
        <p:scale>
          <a:sx n="115" d="100"/>
          <a:sy n="115" d="100"/>
        </p:scale>
        <p:origin x="780" y="102"/>
      </p:cViewPr>
      <p:guideLst>
        <p:guide orient="horz" pos="4156"/>
        <p:guide orient="horz" pos="3339"/>
        <p:guide pos="5161"/>
        <p:guide pos="206"/>
        <p:guide pos="3120"/>
        <p:guide pos="6062"/>
        <p:guide pos="3664"/>
        <p:guide pos="3710"/>
        <p:guide pos="2893"/>
        <p:guide pos="3347"/>
        <p:guide orient="horz" pos="799"/>
        <p:guide pos="398"/>
        <p:guide pos="5842"/>
        <p:guide orient="horz" pos="2160"/>
        <p:guide orient="horz" pos="618"/>
        <p:guide pos="5751"/>
        <p:guide pos="220"/>
        <p:guide pos="6046"/>
        <p:guide pos="4708"/>
        <p:guide pos="5207"/>
        <p:guide pos="1306"/>
        <p:guide pos="3982"/>
        <p:guide pos="716"/>
        <p:guide pos="5887"/>
        <p:guide pos="5909"/>
        <p:guide pos="2984"/>
        <p:guide pos="2576"/>
        <p:guide orient="horz" pos="709"/>
        <p:guide orient="horz" pos="572"/>
        <p:guide pos="6068"/>
        <p:guide orient="horz"/>
        <p:guide orient="horz" pos="1207"/>
        <p:guide pos="2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38" y="-96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789"/>
          </a:xfrm>
          <a:prstGeom prst="rect">
            <a:avLst/>
          </a:prstGeom>
        </p:spPr>
        <p:txBody>
          <a:bodyPr vert="horz" lIns="90754" tIns="45377" rIns="90754" bIns="45377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789"/>
          </a:xfrm>
          <a:prstGeom prst="rect">
            <a:avLst/>
          </a:prstGeom>
        </p:spPr>
        <p:txBody>
          <a:bodyPr vert="horz" lIns="90754" tIns="45377" rIns="90754" bIns="45377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07B7048-1CD2-4069-8F0B-477FADEBAA07}" type="datetimeFigureOut">
              <a:rPr lang="ko-KR" altLang="en-US"/>
              <a:pPr>
                <a:defRPr/>
              </a:pPr>
              <a:t>2022-09-28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0947"/>
            <a:ext cx="2919565" cy="493789"/>
          </a:xfrm>
          <a:prstGeom prst="rect">
            <a:avLst/>
          </a:prstGeom>
        </p:spPr>
        <p:txBody>
          <a:bodyPr vert="horz" lIns="90754" tIns="45377" rIns="90754" bIns="45377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626" y="9370947"/>
            <a:ext cx="2919565" cy="493789"/>
          </a:xfrm>
          <a:prstGeom prst="rect">
            <a:avLst/>
          </a:prstGeom>
        </p:spPr>
        <p:txBody>
          <a:bodyPr vert="horz" lIns="90754" tIns="45377" rIns="90754" bIns="45377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D9BE7C0-F59E-4AFF-B113-7B055B8E5C7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08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789"/>
          </a:xfrm>
          <a:prstGeom prst="rect">
            <a:avLst/>
          </a:prstGeom>
        </p:spPr>
        <p:txBody>
          <a:bodyPr vert="horz" lIns="90736" tIns="45369" rIns="90736" bIns="45369" rtlCol="0"/>
          <a:lstStyle>
            <a:lvl1pPr algn="l" defTabSz="950593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626" y="0"/>
            <a:ext cx="2919565" cy="493789"/>
          </a:xfrm>
          <a:prstGeom prst="rect">
            <a:avLst/>
          </a:prstGeom>
        </p:spPr>
        <p:txBody>
          <a:bodyPr vert="horz" lIns="90736" tIns="45369" rIns="90736" bIns="45369" rtlCol="0"/>
          <a:lstStyle>
            <a:lvl1pPr algn="r" defTabSz="950593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BF581EC-587E-4FD3-8418-6CE39340EC5F}" type="datetimeFigureOut">
              <a:rPr lang="ko-KR" altLang="en-US"/>
              <a:pPr>
                <a:defRPr/>
              </a:pPr>
              <a:t>2022-09-28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6913" y="739775"/>
            <a:ext cx="534193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36" tIns="45369" rIns="90736" bIns="45369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262" y="4687052"/>
            <a:ext cx="5389240" cy="4439368"/>
          </a:xfrm>
          <a:prstGeom prst="rect">
            <a:avLst/>
          </a:prstGeom>
        </p:spPr>
        <p:txBody>
          <a:bodyPr vert="horz" lIns="90736" tIns="45369" rIns="90736" bIns="45369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0947"/>
            <a:ext cx="2919565" cy="493789"/>
          </a:xfrm>
          <a:prstGeom prst="rect">
            <a:avLst/>
          </a:prstGeom>
        </p:spPr>
        <p:txBody>
          <a:bodyPr vert="horz" lIns="90736" tIns="45369" rIns="90736" bIns="45369" rtlCol="0" anchor="b"/>
          <a:lstStyle>
            <a:lvl1pPr algn="l" defTabSz="950593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626" y="9370947"/>
            <a:ext cx="2919565" cy="493789"/>
          </a:xfrm>
          <a:prstGeom prst="rect">
            <a:avLst/>
          </a:prstGeom>
        </p:spPr>
        <p:txBody>
          <a:bodyPr vert="horz" lIns="90736" tIns="45369" rIns="90736" bIns="45369" rtlCol="0" anchor="b"/>
          <a:lstStyle>
            <a:lvl1pPr algn="r" defTabSz="950593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8CE39929-0536-4245-8F47-432D7FACEF4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92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084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816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8841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7925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155" algn="l" defTabSz="83966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8987" algn="l" defTabSz="83966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817" algn="l" defTabSz="83966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647" algn="l" defTabSz="83966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5325" y="739775"/>
            <a:ext cx="53451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94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79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24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39929-0536-4245-8F47-432D7FACEF4B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86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5325" y="739775"/>
            <a:ext cx="53451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1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39929-0536-4245-8F47-432D7FACEF4B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52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39929-0536-4245-8F47-432D7FACEF4B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68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59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8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3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3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248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59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5059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42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59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5F4931-96B1-46A0-A126-B77E8D0577F1}" type="slidenum">
              <a:rPr kumimoji="1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5059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9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82355" y="5348760"/>
            <a:ext cx="4031590" cy="1067412"/>
          </a:xfrm>
          <a:prstGeom prst="rect">
            <a:avLst/>
          </a:prstGeom>
        </p:spPr>
        <p:txBody>
          <a:bodyPr anchor="t"/>
          <a:lstStyle>
            <a:lvl1pPr marL="0" indent="0" algn="l" defTabSz="91419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12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2056" y="1556792"/>
            <a:ext cx="7433005" cy="534546"/>
          </a:xfrm>
          <a:prstGeom prst="rect">
            <a:avLst/>
          </a:prstGeom>
        </p:spPr>
        <p:txBody>
          <a:bodyPr/>
          <a:lstStyle>
            <a:lvl1pPr marL="0" indent="0" algn="l" defTabSz="91419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600" b="1" kern="1200" spc="-4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867582" y="2441197"/>
            <a:ext cx="8699752" cy="328978"/>
          </a:xfrm>
          <a:prstGeom prst="rect">
            <a:avLst/>
          </a:prstGeom>
        </p:spPr>
        <p:txBody>
          <a:bodyPr anchor="t"/>
          <a:lstStyle>
            <a:lvl1pPr marL="0" indent="0" algn="l" defTabSz="91419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12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582355" y="4711197"/>
            <a:ext cx="4031590" cy="328978"/>
          </a:xfrm>
          <a:prstGeom prst="rect">
            <a:avLst/>
          </a:prstGeom>
        </p:spPr>
        <p:txBody>
          <a:bodyPr anchor="t"/>
          <a:lstStyle>
            <a:lvl1pPr marL="0" indent="0" algn="l" defTabSz="91419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12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pic>
        <p:nvPicPr>
          <p:cNvPr id="8" name="그림 7" descr="가로모티프색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6" y="2316794"/>
            <a:ext cx="8985600" cy="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933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72480" y="764704"/>
            <a:ext cx="9361040" cy="5688484"/>
          </a:xfrm>
          <a:prstGeom prst="rect">
            <a:avLst/>
          </a:prstGeom>
        </p:spPr>
        <p:txBody>
          <a:bodyPr lIns="91436" tIns="0" rIns="91436" bIns="45718"/>
          <a:lstStyle>
            <a:lvl1pPr marL="251991" indent="-251991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39980" indent="-251991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3975" indent="-143995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79959">
              <a:defRPr sz="1400"/>
            </a:lvl4pPr>
            <a:lvl5pPr marL="1259953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pic>
        <p:nvPicPr>
          <p:cNvPr id="13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433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665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38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13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649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4732" y="764704"/>
            <a:ext cx="6192688" cy="5871046"/>
          </a:xfrm>
          <a:prstGeom prst="rect">
            <a:avLst/>
          </a:prstGeom>
        </p:spPr>
        <p:txBody>
          <a:bodyPr lIns="91436" tIns="45718" rIns="91436" bIns="45718"/>
          <a:lstStyle>
            <a:lvl1pPr marL="179993" indent="-431984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1984" indent="215992">
              <a:lnSpc>
                <a:spcPts val="1850"/>
              </a:lnSpc>
              <a:buFont typeface="+mj-lt"/>
              <a:buAutoNum type="arabicPeriod"/>
              <a:defRPr sz="1300"/>
            </a:lvl2pPr>
            <a:lvl3pPr marL="683975" indent="215992">
              <a:lnSpc>
                <a:spcPts val="1850"/>
              </a:lnSpc>
              <a:buFont typeface="+mj-lt"/>
              <a:buAutoNum type="arabicParenR"/>
              <a:defRPr sz="1300"/>
            </a:lvl3pPr>
            <a:lvl5pPr marL="1828731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28464" y="12709"/>
            <a:ext cx="9505056" cy="549275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2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90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54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4728" y="764704"/>
            <a:ext cx="6192688" cy="5871046"/>
          </a:xfrm>
          <a:prstGeom prst="rect">
            <a:avLst/>
          </a:prstGeom>
        </p:spPr>
        <p:txBody>
          <a:bodyPr/>
          <a:lstStyle>
            <a:lvl1pPr marL="179993" indent="-431984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1984" indent="215992">
              <a:lnSpc>
                <a:spcPts val="1850"/>
              </a:lnSpc>
              <a:buFont typeface="+mj-lt"/>
              <a:buAutoNum type="arabicPeriod"/>
              <a:defRPr sz="1300"/>
            </a:lvl2pPr>
            <a:lvl3pPr marL="683975" indent="215992">
              <a:lnSpc>
                <a:spcPts val="1850"/>
              </a:lnSpc>
              <a:buFont typeface="+mj-lt"/>
              <a:buAutoNum type="arabicParenR"/>
              <a:defRPr sz="1300"/>
            </a:lvl3pPr>
            <a:lvl5pPr marL="1828731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28464" y="12701"/>
            <a:ext cx="9505056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5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1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884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. 본문 및 내용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3">
            <a:extLst>
              <a:ext uri="{FF2B5EF4-FFF2-40B4-BE49-F238E27FC236}">
                <a16:creationId xmlns:a16="http://schemas.microsoft.com/office/drawing/2014/main" id="{676EFF1B-D24B-44C8-A9BC-0A5C1E470BE4}"/>
              </a:ext>
            </a:extLst>
          </p:cNvPr>
          <p:cNvSpPr/>
          <p:nvPr userDrawn="1"/>
        </p:nvSpPr>
        <p:spPr bwMode="auto">
          <a:xfrm>
            <a:off x="200472" y="681487"/>
            <a:ext cx="9505055" cy="5809778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144000" rIns="0" bIns="36000" rtlCol="0" anchor="t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906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8829381" y="6453188"/>
            <a:ext cx="908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1F986826-E4C4-4B2D-A544-F0475B158D9D}" type="slidenum"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0443" y="35397"/>
            <a:ext cx="9505056" cy="486474"/>
          </a:xfrm>
          <a:prstGeom prst="rect">
            <a:avLst/>
          </a:prstGeom>
        </p:spPr>
        <p:txBody>
          <a:bodyPr/>
          <a:lstStyle>
            <a:lvl1pPr marL="252000" indent="-252000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+mj-lt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2" y="6549665"/>
            <a:ext cx="1224136" cy="23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E27D3F-C62B-4AE1-8F0A-3F12FEB148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25" y="6465788"/>
            <a:ext cx="732271" cy="348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2FCDCF-B6F5-4A3A-9E75-A51C280364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494" y="6510368"/>
            <a:ext cx="843631" cy="338330"/>
          </a:xfrm>
          <a:prstGeom prst="rect">
            <a:avLst/>
          </a:prstGeom>
        </p:spPr>
      </p:pic>
      <p:pic>
        <p:nvPicPr>
          <p:cNvPr id="11" name="Picture 3" descr="Hexagon_PPM_RGB_STANDARD.png">
            <a:extLst>
              <a:ext uri="{FF2B5EF4-FFF2-40B4-BE49-F238E27FC236}">
                <a16:creationId xmlns:a16="http://schemas.microsoft.com/office/drawing/2014/main" id="{9664D2D4-C0CE-44E2-AEC6-18910260386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90" y="6537152"/>
            <a:ext cx="873887" cy="26990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755269-3020-49E2-9FAE-1A7E9A6739FD}"/>
              </a:ext>
            </a:extLst>
          </p:cNvPr>
          <p:cNvGrpSpPr/>
          <p:nvPr userDrawn="1"/>
        </p:nvGrpSpPr>
        <p:grpSpPr>
          <a:xfrm>
            <a:off x="9946110" y="135106"/>
            <a:ext cx="1001269" cy="880457"/>
            <a:chOff x="9946110" y="700714"/>
            <a:chExt cx="1001269" cy="8804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604B4B-7681-4388-9477-60808B8D264B}"/>
                </a:ext>
              </a:extLst>
            </p:cNvPr>
            <p:cNvSpPr/>
            <p:nvPr/>
          </p:nvSpPr>
          <p:spPr>
            <a:xfrm>
              <a:off x="10008898" y="1012731"/>
              <a:ext cx="288032" cy="2573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029950-F4BA-4A57-8F9D-455A4DC9F1C5}"/>
                </a:ext>
              </a:extLst>
            </p:cNvPr>
            <p:cNvSpPr/>
            <p:nvPr/>
          </p:nvSpPr>
          <p:spPr>
            <a:xfrm>
              <a:off x="10338836" y="1012731"/>
              <a:ext cx="288032" cy="2573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252CA-A57D-406C-BC9F-84E88DFD38C7}"/>
                </a:ext>
              </a:extLst>
            </p:cNvPr>
            <p:cNvSpPr/>
            <p:nvPr/>
          </p:nvSpPr>
          <p:spPr>
            <a:xfrm>
              <a:off x="10659347" y="1012731"/>
              <a:ext cx="288032" cy="2573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E95E2-8AF3-423B-AD3E-F4CD86597E73}"/>
                </a:ext>
              </a:extLst>
            </p:cNvPr>
            <p:cNvSpPr/>
            <p:nvPr/>
          </p:nvSpPr>
          <p:spPr>
            <a:xfrm>
              <a:off x="10659347" y="1323816"/>
              <a:ext cx="288032" cy="2573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43E904-4D66-4D6B-9945-CDD04B7E5EE8}"/>
                </a:ext>
              </a:extLst>
            </p:cNvPr>
            <p:cNvSpPr/>
            <p:nvPr/>
          </p:nvSpPr>
          <p:spPr>
            <a:xfrm>
              <a:off x="10338835" y="1323816"/>
              <a:ext cx="288032" cy="257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C73AFB2-070B-49DD-A2AB-D260511F158F}"/>
                </a:ext>
              </a:extLst>
            </p:cNvPr>
            <p:cNvSpPr/>
            <p:nvPr/>
          </p:nvSpPr>
          <p:spPr>
            <a:xfrm>
              <a:off x="10018324" y="1323816"/>
              <a:ext cx="288032" cy="257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16443E-E2E9-46D0-B15C-79FFD9FEDDBF}"/>
                </a:ext>
              </a:extLst>
            </p:cNvPr>
            <p:cNvSpPr txBox="1"/>
            <p:nvPr/>
          </p:nvSpPr>
          <p:spPr>
            <a:xfrm>
              <a:off x="9946110" y="700714"/>
              <a:ext cx="574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+mn-ea"/>
                  <a:ea typeface="+mn-ea"/>
                </a:rPr>
                <a:t>Color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882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3">
            <a:extLst>
              <a:ext uri="{FF2B5EF4-FFF2-40B4-BE49-F238E27FC236}">
                <a16:creationId xmlns:a16="http://schemas.microsoft.com/office/drawing/2014/main" id="{676EFF1B-D24B-44C8-A9BC-0A5C1E470BE4}"/>
              </a:ext>
            </a:extLst>
          </p:cNvPr>
          <p:cNvSpPr/>
          <p:nvPr userDrawn="1"/>
        </p:nvSpPr>
        <p:spPr bwMode="auto">
          <a:xfrm>
            <a:off x="200472" y="1574799"/>
            <a:ext cx="9505055" cy="4916465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72000" tIns="144000" rIns="0" bIns="36000" rtlCol="0" anchor="t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50" b="0" i="0" u="none" strike="noStrike" kern="1200" cap="none" spc="0" normalizeH="0" baseline="0" noProof="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906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8829381" y="6453188"/>
            <a:ext cx="908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1F986826-E4C4-4B2D-A544-F0475B158D9D}" type="slidenum"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0443" y="35397"/>
            <a:ext cx="9505056" cy="486474"/>
          </a:xfrm>
          <a:prstGeom prst="rect">
            <a:avLst/>
          </a:prstGeom>
        </p:spPr>
        <p:txBody>
          <a:bodyPr/>
          <a:lstStyle>
            <a:lvl1pPr marL="252000" indent="-252000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+mj-lt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22" y="6549665"/>
            <a:ext cx="1224136" cy="23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E27D3F-C62B-4AE1-8F0A-3F12FEB148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25" y="6465788"/>
            <a:ext cx="732271" cy="348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2FCDCF-B6F5-4A3A-9E75-A51C280364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494" y="6510368"/>
            <a:ext cx="843631" cy="338330"/>
          </a:xfrm>
          <a:prstGeom prst="rect">
            <a:avLst/>
          </a:prstGeom>
        </p:spPr>
      </p:pic>
      <p:pic>
        <p:nvPicPr>
          <p:cNvPr id="11" name="Picture 3" descr="Hexagon_PPM_RGB_STANDARD.png">
            <a:extLst>
              <a:ext uri="{FF2B5EF4-FFF2-40B4-BE49-F238E27FC236}">
                <a16:creationId xmlns:a16="http://schemas.microsoft.com/office/drawing/2014/main" id="{9664D2D4-C0CE-44E2-AEC6-18910260386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90" y="6537152"/>
            <a:ext cx="873887" cy="26990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755269-3020-49E2-9FAE-1A7E9A6739FD}"/>
              </a:ext>
            </a:extLst>
          </p:cNvPr>
          <p:cNvGrpSpPr/>
          <p:nvPr userDrawn="1"/>
        </p:nvGrpSpPr>
        <p:grpSpPr>
          <a:xfrm>
            <a:off x="9946110" y="135106"/>
            <a:ext cx="1001269" cy="880457"/>
            <a:chOff x="9946110" y="700714"/>
            <a:chExt cx="1001269" cy="8804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604B4B-7681-4388-9477-60808B8D264B}"/>
                </a:ext>
              </a:extLst>
            </p:cNvPr>
            <p:cNvSpPr/>
            <p:nvPr/>
          </p:nvSpPr>
          <p:spPr>
            <a:xfrm>
              <a:off x="10008898" y="1012731"/>
              <a:ext cx="288032" cy="2573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029950-F4BA-4A57-8F9D-455A4DC9F1C5}"/>
                </a:ext>
              </a:extLst>
            </p:cNvPr>
            <p:cNvSpPr/>
            <p:nvPr/>
          </p:nvSpPr>
          <p:spPr>
            <a:xfrm>
              <a:off x="10338836" y="1012731"/>
              <a:ext cx="288032" cy="2573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8252CA-A57D-406C-BC9F-84E88DFD38C7}"/>
                </a:ext>
              </a:extLst>
            </p:cNvPr>
            <p:cNvSpPr/>
            <p:nvPr/>
          </p:nvSpPr>
          <p:spPr>
            <a:xfrm>
              <a:off x="10659347" y="1012731"/>
              <a:ext cx="288032" cy="2573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E95E2-8AF3-423B-AD3E-F4CD86597E73}"/>
                </a:ext>
              </a:extLst>
            </p:cNvPr>
            <p:cNvSpPr/>
            <p:nvPr/>
          </p:nvSpPr>
          <p:spPr>
            <a:xfrm>
              <a:off x="10659347" y="1323816"/>
              <a:ext cx="288032" cy="2573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43E904-4D66-4D6B-9945-CDD04B7E5EE8}"/>
                </a:ext>
              </a:extLst>
            </p:cNvPr>
            <p:cNvSpPr/>
            <p:nvPr/>
          </p:nvSpPr>
          <p:spPr>
            <a:xfrm>
              <a:off x="10338835" y="1323816"/>
              <a:ext cx="288032" cy="257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C73AFB2-070B-49DD-A2AB-D260511F158F}"/>
                </a:ext>
              </a:extLst>
            </p:cNvPr>
            <p:cNvSpPr/>
            <p:nvPr/>
          </p:nvSpPr>
          <p:spPr>
            <a:xfrm>
              <a:off x="10018324" y="1323816"/>
              <a:ext cx="288032" cy="257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16443E-E2E9-46D0-B15C-79FFD9FEDDBF}"/>
                </a:ext>
              </a:extLst>
            </p:cNvPr>
            <p:cNvSpPr txBox="1"/>
            <p:nvPr/>
          </p:nvSpPr>
          <p:spPr>
            <a:xfrm>
              <a:off x="9946110" y="700714"/>
              <a:ext cx="574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+mn-ea"/>
                  <a:ea typeface="+mn-ea"/>
                </a:rPr>
                <a:t>Color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A604E27-1333-49D6-B2CA-A421F56E15A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3031195"/>
              </p:ext>
            </p:extLst>
          </p:nvPr>
        </p:nvGraphicFramePr>
        <p:xfrm>
          <a:off x="200472" y="764705"/>
          <a:ext cx="9505056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5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06623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72480" y="764704"/>
            <a:ext cx="9361040" cy="5688484"/>
          </a:xfrm>
          <a:prstGeom prst="rect">
            <a:avLst/>
          </a:prstGeom>
        </p:spPr>
        <p:txBody>
          <a:bodyPr lIns="91436" tIns="0" rIns="91436" bIns="45718"/>
          <a:lstStyle>
            <a:lvl1pPr marL="251991" indent="-251991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39980" indent="-251991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3975" indent="-143995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79959">
              <a:defRPr sz="1400"/>
            </a:lvl4pPr>
            <a:lvl5pPr marL="1259953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8464" y="75502"/>
            <a:ext cx="9505056" cy="486474"/>
          </a:xfrm>
          <a:prstGeom prst="rect">
            <a:avLst/>
          </a:prstGeom>
        </p:spPr>
        <p:txBody>
          <a:bodyPr lIns="91436" tIns="45718" rIns="91436" bIns="45718"/>
          <a:lstStyle>
            <a:lvl1pPr marL="251991" indent="-251991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3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218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4728" y="764704"/>
            <a:ext cx="6192688" cy="5871046"/>
          </a:xfrm>
          <a:prstGeom prst="rect">
            <a:avLst/>
          </a:prstGeom>
        </p:spPr>
        <p:txBody>
          <a:bodyPr lIns="91436" tIns="45718" rIns="91436" bIns="45718"/>
          <a:lstStyle>
            <a:lvl1pPr marL="179993" indent="-431984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1984" indent="215992">
              <a:lnSpc>
                <a:spcPts val="1850"/>
              </a:lnSpc>
              <a:buFont typeface="+mj-lt"/>
              <a:buAutoNum type="arabicPeriod"/>
              <a:defRPr sz="1300"/>
            </a:lvl2pPr>
            <a:lvl3pPr marL="683975" indent="215992">
              <a:lnSpc>
                <a:spcPts val="1850"/>
              </a:lnSpc>
              <a:buFont typeface="+mj-lt"/>
              <a:buAutoNum type="arabicParenR"/>
              <a:defRPr sz="1300"/>
            </a:lvl3pPr>
            <a:lvl5pPr marL="1828731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28464" y="12701"/>
            <a:ext cx="9505056" cy="549275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2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344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72480" y="764704"/>
            <a:ext cx="9361040" cy="5688484"/>
          </a:xfrm>
          <a:prstGeom prst="rect">
            <a:avLst/>
          </a:prstGeom>
        </p:spPr>
        <p:txBody>
          <a:bodyPr lIns="91436" tIns="0" rIns="91436" bIns="45718"/>
          <a:lstStyle>
            <a:lvl1pPr marL="251991" indent="-251991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39980" indent="-251991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3975" indent="-143995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79959">
              <a:defRPr sz="1400"/>
            </a:lvl4pPr>
            <a:lvl5pPr marL="1259953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8464" y="75502"/>
            <a:ext cx="9505056" cy="486474"/>
          </a:xfrm>
          <a:prstGeom prst="rect">
            <a:avLst/>
          </a:prstGeom>
        </p:spPr>
        <p:txBody>
          <a:bodyPr lIns="91436" tIns="45718" rIns="91436" bIns="45718"/>
          <a:lstStyle>
            <a:lvl1pPr marL="251991" indent="-251991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3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51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72480" y="764704"/>
            <a:ext cx="9361040" cy="5688484"/>
          </a:xfrm>
          <a:prstGeom prst="rect">
            <a:avLst/>
          </a:prstGeom>
        </p:spPr>
        <p:txBody>
          <a:bodyPr lIns="91436" tIns="0" rIns="91436" bIns="45718"/>
          <a:lstStyle>
            <a:lvl1pPr marL="251991" indent="-251991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39980" indent="-251991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3975" indent="-143995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79959">
              <a:defRPr sz="1400"/>
            </a:lvl4pPr>
            <a:lvl5pPr marL="1259953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8464" y="75502"/>
            <a:ext cx="9505056" cy="486474"/>
          </a:xfrm>
          <a:prstGeom prst="rect">
            <a:avLst/>
          </a:prstGeom>
        </p:spPr>
        <p:txBody>
          <a:bodyPr lIns="91436" tIns="45718" rIns="91436" bIns="45718"/>
          <a:lstStyle>
            <a:lvl1pPr marL="251991" indent="-251991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5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260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72480" y="764704"/>
            <a:ext cx="9361040" cy="5688484"/>
          </a:xfrm>
          <a:prstGeom prst="rect">
            <a:avLst/>
          </a:prstGeom>
        </p:spPr>
        <p:txBody>
          <a:bodyPr lIns="91436" tIns="0" rIns="91436" bIns="45718"/>
          <a:lstStyle>
            <a:lvl1pPr marL="251991" indent="-251991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39980" indent="-251991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3975" indent="-143995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79959">
              <a:defRPr sz="1400"/>
            </a:lvl4pPr>
            <a:lvl5pPr marL="1259953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8464" y="75502"/>
            <a:ext cx="9505056" cy="486474"/>
          </a:xfrm>
          <a:prstGeom prst="rect">
            <a:avLst/>
          </a:prstGeom>
        </p:spPr>
        <p:txBody>
          <a:bodyPr lIns="91436" tIns="45718" rIns="91436" bIns="45718"/>
          <a:lstStyle>
            <a:lvl1pPr marL="251991" indent="-251991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3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455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1" tIns="47890" rIns="95781" bIns="478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1" tIns="47890" rIns="95781" bIns="478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5781" tIns="47890" rIns="95781" bIns="47890" rtlCol="0" anchor="ctr"/>
          <a:lstStyle>
            <a:lvl1pPr algn="l" defTabSz="957802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9602905-037B-4AAB-AE12-16171567EF81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wrap="square" lIns="95781" tIns="47890" rIns="95781" bIns="47890" numCol="1" anchor="ctr" anchorCtr="0" compatLnSpc="1">
            <a:prstTxWarp prst="textNoShape">
              <a:avLst/>
            </a:prstTxWarp>
          </a:bodyPr>
          <a:lstStyle>
            <a:lvl1pPr algn="ctr">
              <a:defRPr kumimoji="0" sz="1300" b="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5781" tIns="47890" rIns="95781" bIns="47890" rtlCol="0" anchor="ctr"/>
          <a:lstStyle>
            <a:lvl1pPr algn="r" defTabSz="957802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068ECBC-843F-4C28-A8C2-98EA4715CB31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1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83" r:id="rId3"/>
    <p:sldLayoutId id="214748388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57227" rtl="0" eaLnBrk="0" fontAlgn="base" latinLnBrk="1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7227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57227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57227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57227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19831" algn="ctr" defTabSz="957740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39662" algn="ctr" defTabSz="957740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59493" algn="ctr" defTabSz="957740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79324" algn="ctr" defTabSz="957740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57175" indent="-357175" algn="l" defTabSz="957227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6259" indent="-298439" algn="l" defTabSz="957227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5343" indent="-238116" algn="l" defTabSz="957227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4750" indent="-238116" algn="l" defTabSz="957227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157" indent="-238116" algn="l" defTabSz="957227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56" indent="-239451" algn="l" defTabSz="957802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858" indent="-239451" algn="l" defTabSz="957802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759" indent="-239451" algn="l" defTabSz="957802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660" indent="-239451" algn="l" defTabSz="957802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1" algn="l" defTabSz="9578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02" algn="l" defTabSz="9578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03" algn="l" defTabSz="9578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05" algn="l" defTabSz="9578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06" algn="l" defTabSz="9578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07" algn="l" defTabSz="9578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08" algn="l" defTabSz="9578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09" algn="l" defTabSz="9578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4"/>
          <p:cNvSpPr>
            <a:spLocks/>
          </p:cNvSpPr>
          <p:nvPr userDrawn="1"/>
        </p:nvSpPr>
        <p:spPr bwMode="auto">
          <a:xfrm>
            <a:off x="9051925" y="6677026"/>
            <a:ext cx="69215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4194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fld id="{9F3055C0-8058-4EC0-96CA-597D62A330C4}" type="slidenum">
              <a:rPr kumimoji="0" lang="en-US" altLang="ko-KR" sz="1100" smtClean="0">
                <a:solidFill>
                  <a:prstClr val="black"/>
                </a:solidFill>
                <a:latin typeface="맑은 고딕"/>
                <a:ea typeface="굴림" pitchFamily="50" charset="-127"/>
              </a:rPr>
              <a:pPr algn="ctr" defTabSz="914194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100" dirty="0" smtClean="0">
                <a:solidFill>
                  <a:prstClr val="black"/>
                </a:solidFill>
                <a:latin typeface="맑은 고딕"/>
                <a:ea typeface="굴림" pitchFamily="50" charset="-127"/>
              </a:rPr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195612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6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8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31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7" indent="-342887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2" indent="-285739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7" indent="-228592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0" indent="-228592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3" indent="-228592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5" indent="-228592" algn="l" defTabSz="91436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9" indent="-228592" algn="l" defTabSz="91436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1" indent="-228592" algn="l" defTabSz="91436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54" indent="-228592" algn="l" defTabSz="91436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6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8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1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4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7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9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3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4"/>
          <p:cNvSpPr>
            <a:spLocks/>
          </p:cNvSpPr>
          <p:nvPr userDrawn="1"/>
        </p:nvSpPr>
        <p:spPr bwMode="auto">
          <a:xfrm>
            <a:off x="9051925" y="6677026"/>
            <a:ext cx="692150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4194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fld id="{9F3055C0-8058-4EC0-96CA-597D62A330C4}" type="slidenum">
              <a:rPr kumimoji="0" lang="en-US" altLang="ko-KR" sz="1100" smtClean="0">
                <a:solidFill>
                  <a:prstClr val="black"/>
                </a:solidFill>
                <a:latin typeface="맑은 고딕"/>
                <a:ea typeface="굴림" pitchFamily="50" charset="-127"/>
              </a:rPr>
              <a:pPr algn="ctr" defTabSz="914194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100" dirty="0" smtClean="0">
                <a:solidFill>
                  <a:prstClr val="black"/>
                </a:solidFill>
                <a:latin typeface="맑은 고딕"/>
                <a:ea typeface="굴림" pitchFamily="50" charset="-127"/>
              </a:rPr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345912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66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48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31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87" indent="-342887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2" indent="-285739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7" indent="-228592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0" indent="-228592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3" indent="-228592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5" indent="-228592" algn="l" defTabSz="91436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9" indent="-228592" algn="l" defTabSz="91436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1" indent="-228592" algn="l" defTabSz="91436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54" indent="-228592" algn="l" defTabSz="91436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6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8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1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4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7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9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3" algn="l" defTabSz="91436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10" Type="http://schemas.openxmlformats.org/officeDocument/2006/relationships/image" Target="../media/image21.jpeg"/><Relationship Id="rId4" Type="http://schemas.openxmlformats.org/officeDocument/2006/relationships/image" Target="../media/image27.png"/><Relationship Id="rId9" Type="http://schemas.openxmlformats.org/officeDocument/2006/relationships/hyperlink" Target="http://www.google.co.kr/url?sa=i&amp;rct=j&amp;q=&amp;esrc=s&amp;source=images&amp;cd=&amp;cad=rja&amp;uact=8&amp;ved=0ahUKEwjawte5zabOAhUCGZQKHRV_AsUQjRwIBw&amp;url=http://www.intergraph.com/products/ppm/smart_3d/learn_more.aspx&amp;psig=AFQjCNGejxphyibI51qj-IZlNdUKle8qVw&amp;ust=1470360393144484" TargetMode="External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.kr/url?sa=i&amp;rct=j&amp;q=&amp;esrc=s&amp;source=images&amp;cd=&amp;cad=rja&amp;uact=8&amp;ved=0ahUKEwjawte5zabOAhUCGZQKHRV_AsUQjRwIBw&amp;url=http://www.intergraph.com/products/ppm/smart_3d/learn_more.aspx&amp;psig=AFQjCNGejxphyibI51qj-IZlNdUKle8qVw&amp;ust=1470360393144484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48132"/>
              </p:ext>
            </p:extLst>
          </p:nvPr>
        </p:nvGraphicFramePr>
        <p:xfrm>
          <a:off x="8478838" y="441129"/>
          <a:ext cx="1154112" cy="756000"/>
        </p:xfrm>
        <a:graphic>
          <a:graphicData uri="http://schemas.openxmlformats.org/drawingml/2006/table">
            <a:tbl>
              <a:tblPr/>
              <a:tblGrid>
                <a:gridCol w="3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●</a:t>
                      </a:r>
                      <a:endParaRPr kumimoji="0" lang="en-US" altLang="ko-KR" sz="1100" b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의사결정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en-US" altLang="ko-KR" sz="1100" b="0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0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정보전달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en-US" altLang="ko-KR" sz="1100" b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지시사항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582355" y="5831460"/>
            <a:ext cx="4031590" cy="584712"/>
          </a:xfrm>
        </p:spPr>
        <p:txBody>
          <a:bodyPr>
            <a:normAutofit lnSpcReduction="10000"/>
          </a:bodyPr>
          <a:lstStyle/>
          <a:p>
            <a:r>
              <a:rPr lang="ko-KR" altLang="en-US" b="1" spc="0" dirty="0" smtClean="0">
                <a:solidFill>
                  <a:schemeClr val="tx1"/>
                </a:solidFill>
              </a:rPr>
              <a:t>스마트기술센터</a:t>
            </a:r>
            <a:endParaRPr lang="ko-KR" altLang="en-US" b="1" spc="0" dirty="0">
              <a:solidFill>
                <a:schemeClr val="tx1"/>
              </a:solidFill>
            </a:endParaRPr>
          </a:p>
          <a:p>
            <a:r>
              <a:rPr lang="ko-KR" altLang="en-US" b="1" spc="0" dirty="0" smtClean="0">
                <a:solidFill>
                  <a:schemeClr val="tx1"/>
                </a:solidFill>
              </a:rPr>
              <a:t>스마트</a:t>
            </a:r>
            <a:r>
              <a:rPr lang="en-US" altLang="ko-KR" b="1" spc="0" dirty="0" smtClean="0">
                <a:solidFill>
                  <a:schemeClr val="tx1"/>
                </a:solidFill>
              </a:rPr>
              <a:t>DT</a:t>
            </a:r>
            <a:r>
              <a:rPr lang="ko-KR" altLang="en-US" b="1" spc="0" dirty="0" smtClean="0">
                <a:solidFill>
                  <a:schemeClr val="tx1"/>
                </a:solidFill>
              </a:rPr>
              <a:t>실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16" y="6157092"/>
            <a:ext cx="1801372" cy="259081"/>
          </a:xfrm>
          <a:prstGeom prst="rect">
            <a:avLst/>
          </a:prstGeom>
        </p:spPr>
      </p:pic>
      <p:sp>
        <p:nvSpPr>
          <p:cNvPr id="11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8509" y="1779846"/>
            <a:ext cx="9525359" cy="534546"/>
          </a:xfrm>
        </p:spPr>
        <p:txBody>
          <a:bodyPr/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Engineering </a:t>
            </a:r>
            <a:r>
              <a:rPr lang="en-US" altLang="ko-KR" dirty="0">
                <a:solidFill>
                  <a:prstClr val="black"/>
                </a:solidFill>
              </a:rPr>
              <a:t>Space(</a:t>
            </a:r>
            <a:r>
              <a:rPr lang="ko-KR" altLang="en-US" dirty="0" smtClean="0">
                <a:solidFill>
                  <a:prstClr val="black"/>
                </a:solidFill>
              </a:rPr>
              <a:t>통합설</a:t>
            </a:r>
            <a:r>
              <a:rPr lang="ko-KR" altLang="en-US" dirty="0">
                <a:solidFill>
                  <a:prstClr val="black"/>
                </a:solidFill>
              </a:rPr>
              <a:t>계</a:t>
            </a:r>
            <a:r>
              <a:rPr lang="ko-KR" altLang="en-US" dirty="0" smtClean="0">
                <a:solidFill>
                  <a:prstClr val="black"/>
                </a:solidFill>
              </a:rPr>
              <a:t>시스템</a:t>
            </a:r>
            <a:r>
              <a:rPr lang="en-US" altLang="ko-KR" dirty="0">
                <a:solidFill>
                  <a:prstClr val="black"/>
                </a:solidFill>
              </a:rPr>
              <a:t>)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차 개발 완료 보고</a:t>
            </a:r>
            <a:endParaRPr lang="ko-KR" altLang="en-US" sz="2000" b="0" dirty="0"/>
          </a:p>
        </p:txBody>
      </p:sp>
      <p:sp>
        <p:nvSpPr>
          <p:cNvPr id="1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82355" y="5404278"/>
            <a:ext cx="4031590" cy="328978"/>
          </a:xfrm>
        </p:spPr>
        <p:txBody>
          <a:bodyPr/>
          <a:lstStyle/>
          <a:p>
            <a:r>
              <a:rPr lang="en-US" altLang="ko-KR" spc="0" dirty="0" smtClean="0">
                <a:solidFill>
                  <a:schemeClr val="tx1"/>
                </a:solidFill>
              </a:rPr>
              <a:t>2022. 09</a:t>
            </a:r>
            <a:endParaRPr lang="ko-KR" altLang="en-US" spc="0" dirty="0">
              <a:solidFill>
                <a:schemeClr val="tx1"/>
              </a:solidFill>
            </a:endParaRPr>
          </a:p>
        </p:txBody>
      </p:sp>
      <p:graphicFrame>
        <p:nvGraphicFramePr>
          <p:cNvPr id="15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374099"/>
              </p:ext>
            </p:extLst>
          </p:nvPr>
        </p:nvGraphicFramePr>
        <p:xfrm>
          <a:off x="7086888" y="3256769"/>
          <a:ext cx="2618640" cy="1242011"/>
        </p:xfrm>
        <a:graphic>
          <a:graphicData uri="http://schemas.openxmlformats.org/drawingml/2006/table">
            <a:tbl>
              <a:tblPr/>
              <a:tblGrid>
                <a:gridCol w="261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2011">
                <a:tc>
                  <a:txBody>
                    <a:bodyPr/>
                    <a:lstStyle/>
                    <a:p>
                      <a:pPr marL="0" marR="0" lvl="0" indent="0" algn="l" defTabSz="1042988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dern H Medium" pitchFamily="50" charset="-127"/>
                      </a:endParaRPr>
                    </a:p>
                  </a:txBody>
                  <a:tcPr marL="84717" marR="84717" marT="41439" marB="41439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10267"/>
              </p:ext>
            </p:extLst>
          </p:nvPr>
        </p:nvGraphicFramePr>
        <p:xfrm>
          <a:off x="7086888" y="3256768"/>
          <a:ext cx="794863" cy="238908"/>
        </p:xfrm>
        <a:graphic>
          <a:graphicData uri="http://schemas.openxmlformats.org/drawingml/2006/table">
            <a:tbl>
              <a:tblPr/>
              <a:tblGrid>
                <a:gridCol w="794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908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지시 사항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717" marR="84717" marT="41439" marB="41439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30105"/>
              </p:ext>
            </p:extLst>
          </p:nvPr>
        </p:nvGraphicFramePr>
        <p:xfrm>
          <a:off x="488504" y="3256768"/>
          <a:ext cx="3393007" cy="1246600"/>
        </p:xfrm>
        <a:graphic>
          <a:graphicData uri="http://schemas.openxmlformats.org/drawingml/2006/table">
            <a:tbl>
              <a:tblPr/>
              <a:tblGrid>
                <a:gridCol w="30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1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5390">
                <a:tc rowSpan="3"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결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재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담 당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698" marR="84698" marT="41495" marB="41495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팀 장</a:t>
                      </a:r>
                    </a:p>
                  </a:txBody>
                  <a:tcPr marL="84698" marR="84698" marT="41495" marB="41495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실 장</a:t>
                      </a:r>
                    </a:p>
                  </a:txBody>
                  <a:tcPr marL="84698" marR="84698" marT="41495" marB="41495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센터장</a:t>
                      </a:r>
                    </a:p>
                  </a:txBody>
                  <a:tcPr marL="84698" marR="84698" marT="41495" marB="41495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38">
                <a:tc vMerge="1"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4698" marR="84698" marT="41513" marB="41513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4698" marR="84698" marT="41495" marB="41495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4698" marR="84698" marT="41495" marB="41495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4698" marR="84698" marT="41495" marB="41495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8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4698" marR="84698" marT="41495" marB="41495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90">
                <a:tc vMerge="1"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배승현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김도현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이현진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황재욱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382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endParaRPr kumimoji="0" lang="ko-KR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endParaRPr kumimoji="0" lang="ko-KR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endParaRPr kumimoji="0" lang="ko-KR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18943"/>
              </p:ext>
            </p:extLst>
          </p:nvPr>
        </p:nvGraphicFramePr>
        <p:xfrm>
          <a:off x="4016896" y="3256769"/>
          <a:ext cx="2880319" cy="531840"/>
        </p:xfrm>
        <a:graphic>
          <a:graphicData uri="http://schemas.openxmlformats.org/drawingml/2006/table">
            <a:tbl>
              <a:tblPr/>
              <a:tblGrid>
                <a:gridCol w="299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협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조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엔지니어링사업부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사업부장 </a:t>
                      </a:r>
                      <a:r>
                        <a:rPr kumimoji="0" lang="ko-KR" altLang="en-US" sz="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정외환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2000" marR="0" marT="72000" marB="72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1614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플랜트기획실       </a:t>
                      </a:r>
                      <a:r>
                        <a:rPr kumimoji="0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실장 김윤환</a:t>
                      </a:r>
                      <a:endParaRPr kumimoji="0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2000" marR="0" marT="72000" marB="72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121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04528" y="2425527"/>
            <a:ext cx="5976664" cy="27699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설계 물량 연계 확장과 업무 효율성 향상을 위한 기능 개선 추진 </a:t>
            </a:r>
            <a:endParaRPr lang="ko-KR" altLang="en-US" sz="12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2" y="7671"/>
            <a:ext cx="9718500" cy="68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/>
          <p:cNvSpPr/>
          <p:nvPr/>
        </p:nvSpPr>
        <p:spPr>
          <a:xfrm>
            <a:off x="303007" y="2289968"/>
            <a:ext cx="9183932" cy="430738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dirty="0" smtClean="0">
                <a:solidFill>
                  <a:prstClr val="white"/>
                </a:solidFill>
                <a:latin typeface="+mn-ea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검색 엔진 활용</a:t>
            </a:r>
            <a:endParaRPr lang="ko-KR" altLang="en-US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III.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3007" y="2044125"/>
            <a:ext cx="904763" cy="241980"/>
          </a:xfrm>
          <a:prstGeom prst="rect">
            <a:avLst/>
          </a:prstGeom>
          <a:solidFill>
            <a:schemeClr val="tx2"/>
          </a:solidFill>
        </p:spPr>
        <p:txBody>
          <a:bodyPr wrap="none" lIns="144000" tIns="36000" rIns="144000" bIns="36000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상세 내역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703"/>
              </p:ext>
            </p:extLst>
          </p:nvPr>
        </p:nvGraphicFramePr>
        <p:xfrm>
          <a:off x="303007" y="1106552"/>
          <a:ext cx="9206002" cy="862176"/>
        </p:xfrm>
        <a:graphic>
          <a:graphicData uri="http://schemas.openxmlformats.org/drawingml/2006/table">
            <a:tbl>
              <a:tblPr/>
              <a:tblGrid>
                <a:gridCol w="2705777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  <a:gridCol w="3115849">
                  <a:extLst>
                    <a:ext uri="{9D8B030D-6E8A-4147-A177-3AD203B41FA5}">
                      <a16:colId xmlns:a16="http://schemas.microsoft.com/office/drawing/2014/main" val="3749747146"/>
                    </a:ext>
                  </a:extLst>
                </a:gridCol>
              </a:tblGrid>
              <a:tr h="25463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기대효과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541859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Centric DB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의 사업단위 관리로 다중 사업 통합검색 불가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다중 사업 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통합 시 검색 성능 저하 발생</a:t>
                      </a:r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Centric DB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를 통합하여 검색엔진 도입 및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Indexing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생성</a:t>
                      </a:r>
                      <a:endParaRPr lang="en-US" altLang="ko-KR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다중 사업간 통합검색 구현</a:t>
                      </a:r>
                      <a:endParaRPr lang="en-US" altLang="ko-KR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UI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및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UX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를 개선하여 사용자 편의성 및 시인성을 강화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사업간 동시 검색가능으로 업무효율 향상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자동완성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결과 내 검색 등의 기능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등 업무 편의성 증대</a:t>
                      </a:r>
                      <a:endParaRPr lang="en-US" altLang="ko-KR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통합검색 속도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&amp;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성능 개선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938692" y="6119718"/>
            <a:ext cx="4196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</a:t>
            </a:r>
            <a:r>
              <a:rPr lang="ko-KR" altLang="en-US" sz="1100" dirty="0" smtClean="0">
                <a:latin typeface="+mn-ea"/>
                <a:ea typeface="+mn-ea"/>
              </a:rPr>
              <a:t>데이터</a:t>
            </a:r>
            <a:r>
              <a:rPr lang="en-US" altLang="ko-KR" sz="1100" dirty="0" smtClean="0">
                <a:latin typeface="+mn-ea"/>
                <a:ea typeface="+mn-ea"/>
              </a:rPr>
              <a:t> – 2D </a:t>
            </a:r>
            <a:r>
              <a:rPr lang="ko-KR" altLang="en-US" sz="1100" dirty="0" smtClean="0">
                <a:latin typeface="+mn-ea"/>
                <a:ea typeface="+mn-ea"/>
              </a:rPr>
              <a:t>도면</a:t>
            </a:r>
            <a:r>
              <a:rPr lang="en-US" altLang="ko-KR" sz="1100" dirty="0" smtClean="0">
                <a:latin typeface="+mn-ea"/>
                <a:ea typeface="+mn-ea"/>
              </a:rPr>
              <a:t> – 3D </a:t>
            </a:r>
            <a:r>
              <a:rPr lang="ko-KR" altLang="en-US" sz="1100" dirty="0" smtClean="0">
                <a:latin typeface="+mn-ea"/>
                <a:ea typeface="+mn-ea"/>
              </a:rPr>
              <a:t>모델 </a:t>
            </a:r>
            <a:r>
              <a:rPr lang="en-US" altLang="ko-KR" sz="1100" dirty="0" smtClean="0">
                <a:latin typeface="+mn-ea"/>
                <a:ea typeface="+mn-ea"/>
              </a:rPr>
              <a:t>- </a:t>
            </a:r>
            <a:r>
              <a:rPr lang="ko-KR" altLang="en-US" sz="1100" dirty="0" smtClean="0">
                <a:latin typeface="+mn-ea"/>
                <a:ea typeface="+mn-ea"/>
              </a:rPr>
              <a:t>문서</a:t>
            </a:r>
            <a:r>
              <a:rPr lang="en-US" altLang="ko-KR" sz="1100" dirty="0" smtClean="0">
                <a:latin typeface="+mn-ea"/>
                <a:ea typeface="+mn-ea"/>
              </a:rPr>
              <a:t> </a:t>
            </a:r>
            <a:r>
              <a:rPr lang="ko-KR" altLang="en-US" sz="1100" dirty="0" smtClean="0">
                <a:latin typeface="+mn-ea"/>
                <a:ea typeface="+mn-ea"/>
              </a:rPr>
              <a:t>동시 검색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7204" y="6119718"/>
            <a:ext cx="2883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</a:t>
            </a:r>
            <a:r>
              <a:rPr lang="ko-KR" altLang="en-US" sz="1100" dirty="0" smtClean="0">
                <a:latin typeface="+mn-ea"/>
                <a:ea typeface="+mn-ea"/>
              </a:rPr>
              <a:t>검색엔진 기반 다중 사업 통합 검색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089" y="2885435"/>
            <a:ext cx="5190807" cy="2919829"/>
          </a:xfrm>
          <a:prstGeom prst="rect">
            <a:avLst/>
          </a:prstGeom>
          <a:solidFill>
            <a:srgbClr val="2A5370"/>
          </a:solidFill>
          <a:ln w="9525">
            <a:solidFill>
              <a:srgbClr val="2A5370"/>
            </a:solidFill>
            <a:prstDash val="solid"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907" y="2453387"/>
            <a:ext cx="1379928" cy="169837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pic>
        <p:nvPicPr>
          <p:cNvPr id="47" name="Picture 16" descr="C:\Users\HEC\AppData\Local\Microsoft\Windows\Temporary Internet Files\Content.IE5\B8PG0NZH\computer-159608_960_72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66" y="4935147"/>
            <a:ext cx="4213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원통 4"/>
          <p:cNvSpPr/>
          <p:nvPr/>
        </p:nvSpPr>
        <p:spPr>
          <a:xfrm>
            <a:off x="522687" y="2852936"/>
            <a:ext cx="613889" cy="288032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0" dirty="0" smtClean="0">
                <a:ln w="3175">
                  <a:solidFill>
                    <a:schemeClr val="tx1"/>
                  </a:solidFill>
                </a:ln>
              </a:rPr>
              <a:t>A</a:t>
            </a:r>
            <a:r>
              <a:rPr lang="ko-KR" altLang="en-US" sz="700" b="0" dirty="0" smtClean="0">
                <a:ln w="3175">
                  <a:solidFill>
                    <a:schemeClr val="tx1"/>
                  </a:solidFill>
                </a:ln>
              </a:rPr>
              <a:t> 사업</a:t>
            </a:r>
            <a:endParaRPr lang="en-US" altLang="ko-KR" sz="700" b="0" dirty="0" smtClean="0">
              <a:ln w="3175">
                <a:solidFill>
                  <a:schemeClr val="tx1"/>
                </a:solidFill>
              </a:ln>
            </a:endParaRPr>
          </a:p>
          <a:p>
            <a:pPr algn="ctr"/>
            <a:r>
              <a:rPr lang="en-US" altLang="ko-KR" sz="700" b="0" dirty="0" smtClean="0">
                <a:ln w="3175">
                  <a:solidFill>
                    <a:schemeClr val="tx1"/>
                  </a:solidFill>
                </a:ln>
              </a:rPr>
              <a:t>DB</a:t>
            </a:r>
            <a:endParaRPr lang="ko-KR" altLang="en-US" sz="700" b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51" name="원통 50"/>
          <p:cNvSpPr/>
          <p:nvPr/>
        </p:nvSpPr>
        <p:spPr>
          <a:xfrm>
            <a:off x="522687" y="3357761"/>
            <a:ext cx="613889" cy="288032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0" dirty="0">
                <a:ln w="3175">
                  <a:solidFill>
                    <a:schemeClr val="tx1"/>
                  </a:solidFill>
                </a:ln>
              </a:rPr>
              <a:t>B</a:t>
            </a:r>
            <a:r>
              <a:rPr lang="ko-KR" altLang="en-US" sz="700" b="0" dirty="0" smtClean="0">
                <a:ln w="3175">
                  <a:solidFill>
                    <a:schemeClr val="tx1"/>
                  </a:solidFill>
                </a:ln>
              </a:rPr>
              <a:t> 사업</a:t>
            </a:r>
            <a:endParaRPr lang="en-US" altLang="ko-KR" sz="700" b="0" dirty="0" smtClean="0">
              <a:ln w="3175">
                <a:solidFill>
                  <a:schemeClr val="tx1"/>
                </a:solidFill>
              </a:ln>
            </a:endParaRPr>
          </a:p>
          <a:p>
            <a:pPr algn="ctr"/>
            <a:r>
              <a:rPr lang="en-US" altLang="ko-KR" sz="700" b="0" dirty="0" smtClean="0">
                <a:ln w="3175">
                  <a:solidFill>
                    <a:schemeClr val="tx1"/>
                  </a:solidFill>
                </a:ln>
              </a:rPr>
              <a:t>DB</a:t>
            </a:r>
            <a:endParaRPr lang="ko-KR" altLang="en-US" sz="700" b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52" name="원통 51"/>
          <p:cNvSpPr/>
          <p:nvPr/>
        </p:nvSpPr>
        <p:spPr>
          <a:xfrm>
            <a:off x="522687" y="3867348"/>
            <a:ext cx="613889" cy="288032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0" dirty="0">
                <a:ln w="3175">
                  <a:solidFill>
                    <a:schemeClr val="tx1"/>
                  </a:solidFill>
                </a:ln>
              </a:rPr>
              <a:t>C</a:t>
            </a:r>
            <a:r>
              <a:rPr lang="ko-KR" altLang="en-US" sz="700" b="0" dirty="0" smtClean="0">
                <a:ln w="3175">
                  <a:solidFill>
                    <a:schemeClr val="tx1"/>
                  </a:solidFill>
                </a:ln>
              </a:rPr>
              <a:t> 사업</a:t>
            </a:r>
            <a:endParaRPr lang="en-US" altLang="ko-KR" sz="700" b="0" dirty="0" smtClean="0">
              <a:ln w="3175">
                <a:solidFill>
                  <a:schemeClr val="tx1"/>
                </a:solidFill>
              </a:ln>
            </a:endParaRPr>
          </a:p>
          <a:p>
            <a:pPr algn="ctr"/>
            <a:r>
              <a:rPr lang="en-US" altLang="ko-KR" sz="700" b="0" dirty="0" smtClean="0">
                <a:ln w="3175">
                  <a:solidFill>
                    <a:schemeClr val="tx1"/>
                  </a:solidFill>
                </a:ln>
              </a:rPr>
              <a:t>DB</a:t>
            </a:r>
            <a:endParaRPr lang="ko-KR" altLang="en-US" sz="700" b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53" name="원통 52"/>
          <p:cNvSpPr/>
          <p:nvPr/>
        </p:nvSpPr>
        <p:spPr>
          <a:xfrm>
            <a:off x="522687" y="4381698"/>
            <a:ext cx="613889" cy="288032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0" dirty="0">
                <a:ln w="3175">
                  <a:solidFill>
                    <a:schemeClr val="tx1"/>
                  </a:solidFill>
                </a:ln>
              </a:rPr>
              <a:t>D</a:t>
            </a:r>
            <a:r>
              <a:rPr lang="ko-KR" altLang="en-US" sz="700" b="0" dirty="0" smtClean="0">
                <a:ln w="3175">
                  <a:solidFill>
                    <a:schemeClr val="tx1"/>
                  </a:solidFill>
                </a:ln>
              </a:rPr>
              <a:t> 사업</a:t>
            </a:r>
            <a:endParaRPr lang="en-US" altLang="ko-KR" sz="700" b="0" dirty="0" smtClean="0">
              <a:ln w="3175">
                <a:solidFill>
                  <a:schemeClr val="tx1"/>
                </a:solidFill>
              </a:ln>
            </a:endParaRPr>
          </a:p>
          <a:p>
            <a:pPr algn="ctr"/>
            <a:r>
              <a:rPr lang="en-US" altLang="ko-KR" sz="700" b="0" dirty="0" smtClean="0">
                <a:ln w="3175">
                  <a:solidFill>
                    <a:schemeClr val="tx1"/>
                  </a:solidFill>
                </a:ln>
              </a:rPr>
              <a:t>DB</a:t>
            </a:r>
            <a:endParaRPr lang="ko-KR" altLang="en-US" sz="700" b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54" name="원통 53"/>
          <p:cNvSpPr/>
          <p:nvPr/>
        </p:nvSpPr>
        <p:spPr>
          <a:xfrm>
            <a:off x="522687" y="4900810"/>
            <a:ext cx="613889" cy="288032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0" dirty="0" smtClean="0">
                <a:ln w="3175">
                  <a:solidFill>
                    <a:schemeClr val="tx1"/>
                  </a:solidFill>
                </a:ln>
              </a:rPr>
              <a:t>E</a:t>
            </a:r>
            <a:r>
              <a:rPr lang="ko-KR" altLang="en-US" sz="700" b="0" dirty="0" smtClean="0">
                <a:ln w="3175">
                  <a:solidFill>
                    <a:schemeClr val="tx1"/>
                  </a:solidFill>
                </a:ln>
              </a:rPr>
              <a:t> 사업</a:t>
            </a:r>
            <a:endParaRPr lang="en-US" altLang="ko-KR" sz="700" b="0" dirty="0" smtClean="0">
              <a:ln w="3175">
                <a:solidFill>
                  <a:schemeClr val="tx1"/>
                </a:solidFill>
              </a:ln>
            </a:endParaRPr>
          </a:p>
          <a:p>
            <a:pPr algn="ctr"/>
            <a:r>
              <a:rPr lang="en-US" altLang="ko-KR" sz="700" b="0" dirty="0" smtClean="0">
                <a:ln w="3175">
                  <a:solidFill>
                    <a:schemeClr val="tx1"/>
                  </a:solidFill>
                </a:ln>
              </a:rPr>
              <a:t>DB</a:t>
            </a:r>
            <a:endParaRPr lang="ko-KR" altLang="en-US" sz="700" b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57" name="원통 56"/>
          <p:cNvSpPr/>
          <p:nvPr/>
        </p:nvSpPr>
        <p:spPr>
          <a:xfrm>
            <a:off x="1437084" y="3876875"/>
            <a:ext cx="707604" cy="288032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0" dirty="0" smtClean="0">
                <a:ln w="3175">
                  <a:solidFill>
                    <a:schemeClr val="tx1"/>
                  </a:solidFill>
                </a:ln>
              </a:rPr>
              <a:t>통합 </a:t>
            </a:r>
            <a:r>
              <a:rPr lang="en-US" altLang="ko-KR" sz="700" b="0" dirty="0" smtClean="0">
                <a:ln w="3175">
                  <a:solidFill>
                    <a:schemeClr val="tx1"/>
                  </a:solidFill>
                </a:ln>
              </a:rPr>
              <a:t>DB</a:t>
            </a:r>
            <a:endParaRPr lang="ko-KR" altLang="en-US" sz="700" b="0" dirty="0">
              <a:ln w="3175">
                <a:solidFill>
                  <a:schemeClr val="tx1"/>
                </a:solidFill>
              </a:ln>
            </a:endParaRPr>
          </a:p>
        </p:txBody>
      </p:sp>
      <p:cxnSp>
        <p:nvCxnSpPr>
          <p:cNvPr id="58" name="꺾인 연결선 57"/>
          <p:cNvCxnSpPr>
            <a:stCxn id="5" idx="4"/>
            <a:endCxn id="57" idx="2"/>
          </p:cNvCxnSpPr>
          <p:nvPr/>
        </p:nvCxnSpPr>
        <p:spPr>
          <a:xfrm>
            <a:off x="1136576" y="2996952"/>
            <a:ext cx="300508" cy="102393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54" idx="4"/>
            <a:endCxn id="57" idx="2"/>
          </p:cNvCxnSpPr>
          <p:nvPr/>
        </p:nvCxnSpPr>
        <p:spPr>
          <a:xfrm flipV="1">
            <a:off x="1136576" y="4020891"/>
            <a:ext cx="300508" cy="1023935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51" idx="4"/>
          </p:cNvCxnSpPr>
          <p:nvPr/>
        </p:nvCxnSpPr>
        <p:spPr>
          <a:xfrm>
            <a:off x="1136576" y="3501777"/>
            <a:ext cx="15025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136576" y="4020890"/>
            <a:ext cx="15025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136576" y="4535240"/>
            <a:ext cx="15025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57" idx="4"/>
            <a:endCxn id="47" idx="1"/>
          </p:cNvCxnSpPr>
          <p:nvPr/>
        </p:nvCxnSpPr>
        <p:spPr>
          <a:xfrm>
            <a:off x="2144688" y="4020891"/>
            <a:ext cx="1050978" cy="111225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7" idx="0"/>
            <a:endCxn id="4" idx="2"/>
          </p:cNvCxnSpPr>
          <p:nvPr/>
        </p:nvCxnSpPr>
        <p:spPr>
          <a:xfrm rot="5400000" flipH="1" flipV="1">
            <a:off x="3014899" y="4543176"/>
            <a:ext cx="783388" cy="555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/>
          <p:nvPr/>
        </p:nvCxnSpPr>
        <p:spPr>
          <a:xfrm flipV="1">
            <a:off x="3615499" y="5156994"/>
            <a:ext cx="623126" cy="19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437084" y="3677989"/>
            <a:ext cx="1016814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프로젝트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Data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통합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783710" y="2768645"/>
            <a:ext cx="1252174" cy="139626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91549" y="4389960"/>
            <a:ext cx="949194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키워드 자동완성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260084" y="3119731"/>
            <a:ext cx="5177811" cy="52529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975227" y="2877792"/>
            <a:ext cx="1389714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EDW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표준 속성 검색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155435" y="3864777"/>
            <a:ext cx="1577688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smtClean="0">
                <a:solidFill>
                  <a:srgbClr val="FF0000"/>
                </a:solidFill>
                <a:latin typeface="+mn-ea"/>
              </a:rPr>
              <a:t>검색결과 성능 개선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106382" y="5214987"/>
            <a:ext cx="606454" cy="30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0" dirty="0" smtClean="0">
                <a:solidFill>
                  <a:schemeClr val="tx1"/>
                </a:solidFill>
              </a:rPr>
              <a:t>검색엔진</a:t>
            </a:r>
            <a:endParaRPr lang="ko-KR" altLang="en-US" sz="800" b="0" dirty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373844" y="4110011"/>
            <a:ext cx="911566" cy="30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0" dirty="0" smtClean="0">
                <a:solidFill>
                  <a:schemeClr val="tx1"/>
                </a:solidFill>
              </a:rPr>
              <a:t>통합</a:t>
            </a:r>
            <a:r>
              <a:rPr lang="en-US" altLang="ko-KR" sz="800" b="0" dirty="0" smtClean="0">
                <a:solidFill>
                  <a:schemeClr val="tx1"/>
                </a:solidFill>
              </a:rPr>
              <a:t>VIEW </a:t>
            </a:r>
            <a:r>
              <a:rPr lang="ko-KR" altLang="en-US" sz="800" b="0" dirty="0" smtClean="0">
                <a:solidFill>
                  <a:schemeClr val="tx1"/>
                </a:solidFill>
              </a:rPr>
              <a:t>생성</a:t>
            </a:r>
            <a:endParaRPr lang="ko-KR" altLang="en-US" sz="800" b="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94333" y="5176739"/>
            <a:ext cx="461665" cy="2638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456" y="4889569"/>
            <a:ext cx="1071859" cy="902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0676" y="3817715"/>
            <a:ext cx="1087816" cy="939852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6811970" y="4570263"/>
            <a:ext cx="552971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SPPID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도면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11970" y="4940763"/>
            <a:ext cx="552971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smtClean="0">
                <a:solidFill>
                  <a:srgbClr val="FF0000"/>
                </a:solidFill>
                <a:latin typeface="+mn-ea"/>
              </a:rPr>
              <a:t>S3D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모델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842781" y="3813896"/>
            <a:ext cx="552971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설계 데이터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1521" y="4853348"/>
            <a:ext cx="840343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변경 내역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481392" y="778117"/>
            <a:ext cx="101662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ALL]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779886" y="3725846"/>
            <a:ext cx="234514" cy="191168"/>
          </a:xfrm>
          <a:prstGeom prst="rect">
            <a:avLst/>
          </a:prstGeom>
          <a:solidFill>
            <a:srgbClr val="2A5370"/>
          </a:solidFill>
          <a:ln w="9525">
            <a:solidFill>
              <a:srgbClr val="2A537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chemeClr val="bg1"/>
                </a:solidFill>
                <a:latin typeface="+mn-ea"/>
              </a:rPr>
              <a:t>1D</a:t>
            </a:r>
            <a:endParaRPr lang="ko-KR" altLang="en-US" sz="800" kern="0" spc="-7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893190" y="3725846"/>
            <a:ext cx="234514" cy="191168"/>
          </a:xfrm>
          <a:prstGeom prst="rect">
            <a:avLst/>
          </a:prstGeom>
          <a:solidFill>
            <a:srgbClr val="2A5370"/>
          </a:solidFill>
          <a:ln w="9525">
            <a:solidFill>
              <a:srgbClr val="2A537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>
                <a:solidFill>
                  <a:schemeClr val="bg1"/>
                </a:solidFill>
                <a:latin typeface="+mn-ea"/>
              </a:rPr>
              <a:t>2D</a:t>
            </a:r>
            <a:endParaRPr lang="ko-KR" altLang="en-US" sz="800" kern="0" spc="-7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889286" y="4741979"/>
            <a:ext cx="234514" cy="191168"/>
          </a:xfrm>
          <a:prstGeom prst="rect">
            <a:avLst/>
          </a:prstGeom>
          <a:solidFill>
            <a:srgbClr val="2A5370"/>
          </a:solidFill>
          <a:ln w="9525">
            <a:solidFill>
              <a:srgbClr val="2A537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>
                <a:solidFill>
                  <a:schemeClr val="bg1"/>
                </a:solidFill>
                <a:latin typeface="+mn-ea"/>
              </a:rPr>
              <a:t>3D</a:t>
            </a:r>
            <a:endParaRPr lang="ko-KR" altLang="en-US" sz="800" kern="0" spc="-7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74981" y="5418395"/>
            <a:ext cx="234514" cy="191168"/>
          </a:xfrm>
          <a:prstGeom prst="rect">
            <a:avLst/>
          </a:prstGeom>
          <a:solidFill>
            <a:srgbClr val="2A5370"/>
          </a:solidFill>
          <a:ln w="9525">
            <a:solidFill>
              <a:srgbClr val="2A537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chemeClr val="bg1"/>
                </a:solidFill>
                <a:latin typeface="+mn-ea"/>
              </a:rPr>
              <a:t>문서</a:t>
            </a:r>
            <a:endParaRPr lang="ko-KR" altLang="en-US" sz="800" kern="0" spc="-7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7591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dirty="0" smtClean="0">
                <a:solidFill>
                  <a:prstClr val="white"/>
                </a:solidFill>
                <a:latin typeface="+mn-ea"/>
              </a:rPr>
              <a:t>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1200" b="1" dirty="0" smtClean="0">
                <a:solidFill>
                  <a:srgbClr val="000000"/>
                </a:solidFill>
                <a:latin typeface="+mn-ea"/>
              </a:rPr>
              <a:t>MMS </a:t>
            </a:r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기능 개선</a:t>
            </a:r>
            <a:endParaRPr lang="ko-KR" altLang="en-US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III.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3007" y="2262042"/>
            <a:ext cx="9206002" cy="433531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3007" y="2020062"/>
            <a:ext cx="904763" cy="241980"/>
          </a:xfrm>
          <a:prstGeom prst="rect">
            <a:avLst/>
          </a:prstGeom>
          <a:solidFill>
            <a:schemeClr val="tx2"/>
          </a:solidFill>
        </p:spPr>
        <p:txBody>
          <a:bodyPr wrap="none" lIns="144000" tIns="36000" rIns="144000" bIns="36000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상세 내역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026048"/>
              </p:ext>
            </p:extLst>
          </p:nvPr>
        </p:nvGraphicFramePr>
        <p:xfrm>
          <a:off x="303007" y="1106552"/>
          <a:ext cx="9206004" cy="802259"/>
        </p:xfrm>
        <a:graphic>
          <a:graphicData uri="http://schemas.openxmlformats.org/drawingml/2006/table">
            <a:tbl>
              <a:tblPr/>
              <a:tblGrid>
                <a:gridCol w="2273729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  <a:gridCol w="2899827">
                  <a:extLst>
                    <a:ext uri="{9D8B030D-6E8A-4147-A177-3AD203B41FA5}">
                      <a16:colId xmlns:a16="http://schemas.microsoft.com/office/drawing/2014/main" val="3749747146"/>
                    </a:ext>
                  </a:extLst>
                </a:gridCol>
              </a:tblGrid>
              <a:tr h="25463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기대효과 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541859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Package Item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BOQ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전환 미 연계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BOQ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전환 에러 시 원인 확인 어려움</a:t>
                      </a:r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Package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Item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에 대한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Material Code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관리 및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BOQ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전환 자동 연계</a:t>
                      </a:r>
                      <a:endParaRPr lang="en-US" altLang="ko-KR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BOQ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전환 에러 방지를 위한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BOM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검증 기능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구현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및 추적 기능 개선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BOQ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데이터 정합성 향상 </a:t>
                      </a:r>
                      <a:endParaRPr lang="en-US" altLang="ko-KR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marR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사용자 편의성 개선에 따른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업무 효율 증대</a:t>
                      </a:r>
                      <a:endParaRPr lang="en-US" altLang="ko-KR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571902"/>
            <a:ext cx="3965553" cy="16011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85185" y="3329946"/>
            <a:ext cx="156816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Package Item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별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 Material Code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관리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245730"/>
            <a:ext cx="3965553" cy="16315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27800" y="6093296"/>
            <a:ext cx="3566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 Package Item BOQ Convert </a:t>
            </a:r>
            <a:r>
              <a:rPr lang="ko-KR" altLang="en-US" sz="1100" dirty="0" smtClean="0">
                <a:latin typeface="+mn-ea"/>
                <a:ea typeface="+mn-ea"/>
              </a:rPr>
              <a:t>자동 연계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67784" y="4184267"/>
            <a:ext cx="1724976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>
                <a:solidFill>
                  <a:srgbClr val="FF0000"/>
                </a:solidFill>
                <a:latin typeface="+mn-ea"/>
              </a:rPr>
              <a:t>Package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Item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연계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 BOM-BOQ Convert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r="27842"/>
          <a:stretch/>
        </p:blipFill>
        <p:spPr>
          <a:xfrm>
            <a:off x="4482090" y="2586220"/>
            <a:ext cx="5012914" cy="3193659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5044403" y="5161899"/>
            <a:ext cx="2212853" cy="212033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BOM Source Data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연계 및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관련 속성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Highlight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71590" y="3574691"/>
            <a:ext cx="1577700" cy="1372341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42924" y="2975027"/>
            <a:ext cx="140400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BOQ </a:t>
            </a:r>
            <a:r>
              <a:rPr lang="ko-KR" altLang="en-US" sz="800" kern="0" spc="-70" dirty="0" err="1" smtClean="0">
                <a:solidFill>
                  <a:srgbClr val="FF0000"/>
                </a:solidFill>
                <a:latin typeface="+mn-ea"/>
              </a:rPr>
              <a:t>맵핑룰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 추적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8692" y="6095655"/>
            <a:ext cx="4196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&lt;BOQ </a:t>
            </a:r>
            <a:r>
              <a:rPr lang="ko-KR" altLang="en-US" sz="1100" dirty="0" smtClean="0">
                <a:latin typeface="+mn-ea"/>
                <a:ea typeface="+mn-ea"/>
              </a:rPr>
              <a:t>전환 추적 기능 강화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27623" y="5575312"/>
            <a:ext cx="780496" cy="184763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488921" y="778117"/>
            <a:ext cx="101662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ALL]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3062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303007" y="2262042"/>
            <a:ext cx="9206002" cy="433531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noProof="0" dirty="0">
                <a:solidFill>
                  <a:prstClr val="white"/>
                </a:solidFill>
                <a:latin typeface="+mn-ea"/>
              </a:rPr>
              <a:t>5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1200" b="1" dirty="0" smtClean="0">
                <a:solidFill>
                  <a:srgbClr val="000000"/>
                </a:solidFill>
                <a:latin typeface="+mn-ea"/>
              </a:rPr>
              <a:t>Handover </a:t>
            </a:r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연계 확대</a:t>
            </a:r>
            <a:endParaRPr lang="ko-KR" altLang="en-US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III.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007" y="2020062"/>
            <a:ext cx="904763" cy="241980"/>
          </a:xfrm>
          <a:prstGeom prst="rect">
            <a:avLst/>
          </a:prstGeom>
          <a:solidFill>
            <a:schemeClr val="tx2"/>
          </a:solidFill>
        </p:spPr>
        <p:txBody>
          <a:bodyPr wrap="none" lIns="144000" tIns="36000" rIns="144000" bIns="36000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상세 내역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26253"/>
              </p:ext>
            </p:extLst>
          </p:nvPr>
        </p:nvGraphicFramePr>
        <p:xfrm>
          <a:off x="303007" y="1106552"/>
          <a:ext cx="9206002" cy="802259"/>
        </p:xfrm>
        <a:graphic>
          <a:graphicData uri="http://schemas.openxmlformats.org/drawingml/2006/table">
            <a:tbl>
              <a:tblPr/>
              <a:tblGrid>
                <a:gridCol w="2705777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  <a:gridCol w="2899825">
                  <a:extLst>
                    <a:ext uri="{9D8B030D-6E8A-4147-A177-3AD203B41FA5}">
                      <a16:colId xmlns:a16="http://schemas.microsoft.com/office/drawing/2014/main" val="3749747146"/>
                    </a:ext>
                  </a:extLst>
                </a:gridCol>
              </a:tblGrid>
              <a:tr h="25463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기대효과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541859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분산된 설계 데이터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연결 필요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데이터 정합성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레포트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활용 미흡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설계 데이터 연결 자동화 기능 개발</a:t>
                      </a:r>
                      <a:endParaRPr lang="en-US" altLang="ko-KR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실제 업무 중심으로 데이터 정합성 </a:t>
                      </a:r>
                      <a:r>
                        <a:rPr lang="ko-KR" alt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레포트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개선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Tag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중심의 연관 데이터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활용성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증대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설계 데이터 품질 향상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cxnSp>
        <p:nvCxnSpPr>
          <p:cNvPr id="41" name="꺾인 연결선 40"/>
          <p:cNvCxnSpPr>
            <a:stCxn id="43" idx="2"/>
            <a:endCxn id="70" idx="1"/>
          </p:cNvCxnSpPr>
          <p:nvPr/>
        </p:nvCxnSpPr>
        <p:spPr>
          <a:xfrm rot="16200000" flipH="1">
            <a:off x="1864179" y="3756895"/>
            <a:ext cx="612610" cy="2454088"/>
          </a:xfrm>
          <a:prstGeom prst="bentConnector2">
            <a:avLst/>
          </a:prstGeom>
          <a:ln w="28575">
            <a:solidFill>
              <a:srgbClr val="0B5C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rcRect t="51263" r="39839"/>
          <a:stretch/>
        </p:blipFill>
        <p:spPr>
          <a:xfrm>
            <a:off x="7304589" y="2922936"/>
            <a:ext cx="2082174" cy="1154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7257256" y="2670019"/>
            <a:ext cx="1735457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데이터 정합성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Report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262525" y="4481189"/>
            <a:ext cx="1577688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통합 검색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227" y="3630444"/>
            <a:ext cx="814087" cy="685248"/>
          </a:xfrm>
          <a:prstGeom prst="rect">
            <a:avLst/>
          </a:prstGeom>
          <a:ln w="12700">
            <a:solidFill>
              <a:srgbClr val="237A99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48" y="3610577"/>
            <a:ext cx="826206" cy="713826"/>
          </a:xfrm>
          <a:prstGeom prst="rect">
            <a:avLst/>
          </a:prstGeom>
          <a:ln w="12700">
            <a:solidFill>
              <a:srgbClr val="237A99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8480900" y="778117"/>
            <a:ext cx="101662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ALL]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8892" y="4486466"/>
            <a:ext cx="669095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kern="0" spc="-70" dirty="0" smtClean="0">
                <a:solidFill>
                  <a:srgbClr val="FF0000"/>
                </a:solidFill>
                <a:latin typeface="+mn-ea"/>
              </a:rPr>
              <a:t>SPPID </a:t>
            </a:r>
            <a:r>
              <a:rPr lang="ko-KR" altLang="en-US" sz="900" kern="0" spc="-70" dirty="0" smtClean="0">
                <a:solidFill>
                  <a:srgbClr val="FF0000"/>
                </a:solidFill>
                <a:latin typeface="+mn-ea"/>
              </a:rPr>
              <a:t>도면</a:t>
            </a:r>
            <a:endParaRPr lang="ko-KR" altLang="en-US" sz="9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41855" y="4486466"/>
            <a:ext cx="669095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kern="0" spc="-70" smtClean="0">
                <a:solidFill>
                  <a:srgbClr val="FF0000"/>
                </a:solidFill>
                <a:latin typeface="+mn-ea"/>
              </a:rPr>
              <a:t>S3D </a:t>
            </a:r>
            <a:r>
              <a:rPr lang="ko-KR" altLang="en-US" sz="900" kern="0" spc="-70" dirty="0" smtClean="0">
                <a:solidFill>
                  <a:srgbClr val="FF0000"/>
                </a:solidFill>
                <a:latin typeface="+mn-ea"/>
              </a:rPr>
              <a:t>모델</a:t>
            </a:r>
            <a:endParaRPr lang="ko-KR" altLang="en-US" sz="900" kern="0" spc="-7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16496" y="3005969"/>
            <a:ext cx="1145153" cy="375029"/>
            <a:chOff x="5459654" y="2459477"/>
            <a:chExt cx="1396288" cy="450719"/>
          </a:xfrm>
        </p:grpSpPr>
        <p:sp>
          <p:nvSpPr>
            <p:cNvPr id="47" name="모서리가 둥근 직사각형 46"/>
            <p:cNvSpPr/>
            <p:nvPr/>
          </p:nvSpPr>
          <p:spPr bwMode="auto">
            <a:xfrm>
              <a:off x="5459654" y="2459477"/>
              <a:ext cx="1396288" cy="4507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</a:pPr>
              <a:endParaRPr kumimoji="0" lang="ko-KR" altLang="en-US" sz="80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lt"/>
                <a:ea typeface="현대하모니 L" pitchFamily="18" charset="-127"/>
              </a:endParaRPr>
            </a:p>
          </p:txBody>
        </p:sp>
        <p:pic>
          <p:nvPicPr>
            <p:cNvPr id="48" name="Picture 27"/>
            <p:cNvPicPr preferRelativeResize="0"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37263" y="2522855"/>
              <a:ext cx="1043757" cy="33004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9" name="그룹 48"/>
          <p:cNvGrpSpPr/>
          <p:nvPr/>
        </p:nvGrpSpPr>
        <p:grpSpPr>
          <a:xfrm>
            <a:off x="1710958" y="3005969"/>
            <a:ext cx="1145153" cy="375029"/>
            <a:chOff x="5028195" y="2926148"/>
            <a:chExt cx="1010266" cy="343364"/>
          </a:xfrm>
        </p:grpSpPr>
        <p:sp>
          <p:nvSpPr>
            <p:cNvPr id="50" name="모서리가 둥근 직사각형 49"/>
            <p:cNvSpPr/>
            <p:nvPr/>
          </p:nvSpPr>
          <p:spPr bwMode="auto">
            <a:xfrm>
              <a:off x="5028195" y="2926148"/>
              <a:ext cx="1010266" cy="34336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800">
                <a:ln>
                  <a:solidFill>
                    <a:schemeClr val="bg1">
                      <a:alpha val="0"/>
                    </a:schemeClr>
                  </a:solidFill>
                </a:ln>
                <a:latin typeface="+mn-lt"/>
                <a:ea typeface="현대하모니 L" pitchFamily="18" charset="-127"/>
              </a:endParaRPr>
            </a:p>
          </p:txBody>
        </p:sp>
        <p:pic>
          <p:nvPicPr>
            <p:cNvPr id="51" name="Picture 1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56" y="2971759"/>
              <a:ext cx="943038" cy="279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그룹 51"/>
          <p:cNvGrpSpPr/>
          <p:nvPr/>
        </p:nvGrpSpPr>
        <p:grpSpPr>
          <a:xfrm>
            <a:off x="10065568" y="287338"/>
            <a:ext cx="1145153" cy="355290"/>
            <a:chOff x="8506482" y="3309990"/>
            <a:chExt cx="1010266" cy="343364"/>
          </a:xfrm>
        </p:grpSpPr>
        <p:sp>
          <p:nvSpPr>
            <p:cNvPr id="54" name="모서리가 둥근 직사각형 53"/>
            <p:cNvSpPr/>
            <p:nvPr/>
          </p:nvSpPr>
          <p:spPr bwMode="auto">
            <a:xfrm>
              <a:off x="8506482" y="3309990"/>
              <a:ext cx="1010266" cy="34336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800">
                <a:ln>
                  <a:solidFill>
                    <a:schemeClr val="bg1">
                      <a:alpha val="0"/>
                    </a:schemeClr>
                  </a:solidFill>
                </a:ln>
                <a:latin typeface="+mn-lt"/>
                <a:ea typeface="현대하모니 L" pitchFamily="18" charset="-127"/>
              </a:endParaRPr>
            </a:p>
          </p:txBody>
        </p:sp>
        <p:pic>
          <p:nvPicPr>
            <p:cNvPr id="55" name="Picture 2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890876" y="3099902"/>
              <a:ext cx="247626" cy="76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>
            <a:off x="3007102" y="3006824"/>
            <a:ext cx="1145155" cy="355290"/>
            <a:chOff x="2075824" y="3587213"/>
            <a:chExt cx="1142293" cy="290180"/>
          </a:xfrm>
        </p:grpSpPr>
        <p:sp>
          <p:nvSpPr>
            <p:cNvPr id="58" name="모서리가 둥근 직사각형 57"/>
            <p:cNvSpPr/>
            <p:nvPr/>
          </p:nvSpPr>
          <p:spPr bwMode="auto">
            <a:xfrm>
              <a:off x="2075824" y="3587213"/>
              <a:ext cx="1142293" cy="290180"/>
            </a:xfrm>
            <a:prstGeom prst="roundRect">
              <a:avLst/>
            </a:prstGeom>
            <a:solidFill>
              <a:sysClr val="window" lastClr="FFFFFF"/>
            </a:solidFill>
            <a:ln w="12700">
              <a:solidFill>
                <a:srgbClr val="4BACC6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defTabSz="914228" eaLnBrk="0" latinLnBrk="0" hangingPunct="0">
                <a:buClr>
                  <a:prstClr val="black"/>
                </a:buClr>
                <a:defRPr/>
              </a:pPr>
              <a:endParaRPr lang="ko-KR" altLang="en-US" sz="600" kern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itchFamily="34" charset="0"/>
                <a:ea typeface="현대하모니 L" pitchFamily="18" charset="-127"/>
              </a:endParaRPr>
            </a:p>
          </p:txBody>
        </p:sp>
        <p:pic>
          <p:nvPicPr>
            <p:cNvPr id="59" name="Picture 2" descr="http://www.intergraph.com/assets/images/Smart_3D_Logo.jp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583" y="3602653"/>
              <a:ext cx="968774" cy="27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7611" y="5903743"/>
            <a:ext cx="2230667" cy="4055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 bwMode="auto">
          <a:xfrm>
            <a:off x="4299882" y="2996954"/>
            <a:ext cx="1145153" cy="375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lt"/>
                <a:ea typeface="현대하모니 L" pitchFamily="18" charset="-127"/>
              </a:rPr>
              <a:t>Document Space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latin typeface="+mn-lt"/>
              <a:ea typeface="현대하모니 L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3627833"/>
            <a:ext cx="696570" cy="696570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4626684" y="4486466"/>
            <a:ext cx="669095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900" kern="0" spc="-70" dirty="0" smtClean="0">
                <a:solidFill>
                  <a:srgbClr val="FF0000"/>
                </a:solidFill>
                <a:latin typeface="+mn-ea"/>
              </a:rPr>
              <a:t>문서 </a:t>
            </a:r>
            <a:r>
              <a:rPr lang="en-US" altLang="ko-KR" sz="900" kern="0" spc="-70" dirty="0" smtClean="0">
                <a:solidFill>
                  <a:srgbClr val="FF0000"/>
                </a:solidFill>
                <a:latin typeface="+mn-ea"/>
              </a:rPr>
              <a:t>/ </a:t>
            </a:r>
            <a:r>
              <a:rPr lang="ko-KR" altLang="en-US" sz="900" kern="0" spc="-70" dirty="0" smtClean="0">
                <a:solidFill>
                  <a:srgbClr val="FF0000"/>
                </a:solidFill>
                <a:latin typeface="+mn-ea"/>
              </a:rPr>
              <a:t>도면</a:t>
            </a:r>
            <a:endParaRPr lang="ko-KR" altLang="en-US" sz="9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01" y="3573016"/>
            <a:ext cx="742676" cy="7426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3598491"/>
            <a:ext cx="717201" cy="717201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1927299" y="4486466"/>
            <a:ext cx="669095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kern="0" spc="-70" dirty="0" smtClean="0">
                <a:solidFill>
                  <a:srgbClr val="FF0000"/>
                </a:solidFill>
                <a:latin typeface="+mn-ea"/>
              </a:rPr>
              <a:t>Index Data</a:t>
            </a:r>
            <a:endParaRPr lang="ko-KR" altLang="en-US" sz="9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856426" y="4486466"/>
            <a:ext cx="669095" cy="325354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kern="0" spc="-70" dirty="0" smtClean="0">
                <a:solidFill>
                  <a:srgbClr val="FF0000"/>
                </a:solidFill>
                <a:latin typeface="+mn-ea"/>
              </a:rPr>
              <a:t>EDW Data</a:t>
            </a:r>
          </a:p>
          <a:p>
            <a:pPr algn="ctr"/>
            <a:r>
              <a:rPr lang="en-US" altLang="ko-KR" sz="900" kern="0" spc="-70" dirty="0" smtClean="0">
                <a:solidFill>
                  <a:srgbClr val="FF0000"/>
                </a:solidFill>
                <a:latin typeface="+mn-ea"/>
              </a:rPr>
              <a:t>ISO </a:t>
            </a:r>
            <a:r>
              <a:rPr lang="ko-KR" altLang="en-US" sz="900" kern="0" spc="-70" dirty="0" smtClean="0">
                <a:solidFill>
                  <a:srgbClr val="FF0000"/>
                </a:solidFill>
                <a:latin typeface="+mn-ea"/>
              </a:rPr>
              <a:t>도면</a:t>
            </a:r>
            <a:endParaRPr lang="ko-KR" altLang="en-US" sz="9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51" y="5379638"/>
            <a:ext cx="641650" cy="64165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3397528" y="5194660"/>
            <a:ext cx="552971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kern="0" spc="-70" dirty="0" smtClean="0">
                <a:solidFill>
                  <a:srgbClr val="FF0000"/>
                </a:solidFill>
                <a:latin typeface="+mn-ea"/>
              </a:rPr>
              <a:t>Tag</a:t>
            </a:r>
            <a:endParaRPr lang="ko-KR" altLang="en-US" sz="900" kern="0" spc="-7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71" name="꺾인 연결선 70"/>
          <p:cNvCxnSpPr>
            <a:stCxn id="68" idx="2"/>
            <a:endCxn id="70" idx="1"/>
          </p:cNvCxnSpPr>
          <p:nvPr/>
        </p:nvCxnSpPr>
        <p:spPr>
          <a:xfrm rot="16200000" flipH="1">
            <a:off x="2523382" y="4416098"/>
            <a:ext cx="612610" cy="1135681"/>
          </a:xfrm>
          <a:prstGeom prst="bentConnector2">
            <a:avLst/>
          </a:prstGeom>
          <a:ln w="28575">
            <a:solidFill>
              <a:srgbClr val="0B5C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44" idx="2"/>
            <a:endCxn id="70" idx="0"/>
          </p:cNvCxnSpPr>
          <p:nvPr/>
        </p:nvCxnSpPr>
        <p:spPr>
          <a:xfrm rot="5400000">
            <a:off x="3416696" y="4934953"/>
            <a:ext cx="517026" cy="2389"/>
          </a:xfrm>
          <a:prstGeom prst="bentConnector3">
            <a:avLst>
              <a:gd name="adj1" fmla="val 50000"/>
            </a:avLst>
          </a:prstGeom>
          <a:ln w="28575">
            <a:solidFill>
              <a:srgbClr val="0B5C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66" idx="2"/>
            <a:endCxn id="70" idx="3"/>
          </p:cNvCxnSpPr>
          <p:nvPr/>
        </p:nvCxnSpPr>
        <p:spPr>
          <a:xfrm rot="5400000">
            <a:off x="4149561" y="4478573"/>
            <a:ext cx="612610" cy="1010733"/>
          </a:xfrm>
          <a:prstGeom prst="bentConnector2">
            <a:avLst/>
          </a:prstGeom>
          <a:ln w="28575">
            <a:solidFill>
              <a:srgbClr val="0B5C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9" idx="2"/>
            <a:endCxn id="70" idx="3"/>
          </p:cNvCxnSpPr>
          <p:nvPr/>
        </p:nvCxnSpPr>
        <p:spPr>
          <a:xfrm rot="5400000">
            <a:off x="4831525" y="3930795"/>
            <a:ext cx="478424" cy="2240475"/>
          </a:xfrm>
          <a:prstGeom prst="bentConnector2">
            <a:avLst/>
          </a:prstGeom>
          <a:ln w="28575">
            <a:solidFill>
              <a:srgbClr val="0B5C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04691" y="4701085"/>
            <a:ext cx="2082071" cy="1176187"/>
          </a:xfrm>
          <a:prstGeom prst="rect">
            <a:avLst/>
          </a:prstGeom>
        </p:spPr>
      </p:pic>
      <p:cxnSp>
        <p:nvCxnSpPr>
          <p:cNvPr id="88" name="꺾인 연결선 87"/>
          <p:cNvCxnSpPr>
            <a:stCxn id="67" idx="0"/>
            <a:endCxn id="50" idx="0"/>
          </p:cNvCxnSpPr>
          <p:nvPr/>
        </p:nvCxnSpPr>
        <p:spPr>
          <a:xfrm rot="16200000" flipH="1" flipV="1">
            <a:off x="4219878" y="1060610"/>
            <a:ext cx="9016" cy="3881702"/>
          </a:xfrm>
          <a:prstGeom prst="bentConnector3">
            <a:avLst>
              <a:gd name="adj1" fmla="val -2535492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67" idx="0"/>
            <a:endCxn id="47" idx="0"/>
          </p:cNvCxnSpPr>
          <p:nvPr/>
        </p:nvCxnSpPr>
        <p:spPr>
          <a:xfrm rot="16200000" flipH="1" flipV="1">
            <a:off x="3572647" y="413379"/>
            <a:ext cx="9016" cy="5176164"/>
          </a:xfrm>
          <a:prstGeom prst="bentConnector3">
            <a:avLst>
              <a:gd name="adj1" fmla="val -2535492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67" idx="0"/>
            <a:endCxn id="59" idx="0"/>
          </p:cNvCxnSpPr>
          <p:nvPr/>
        </p:nvCxnSpPr>
        <p:spPr>
          <a:xfrm rot="16200000" flipH="1" flipV="1">
            <a:off x="4858070" y="1718561"/>
            <a:ext cx="28775" cy="2585558"/>
          </a:xfrm>
          <a:prstGeom prst="bentConnector3">
            <a:avLst>
              <a:gd name="adj1" fmla="val -794440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7" idx="0"/>
            <a:endCxn id="65" idx="0"/>
          </p:cNvCxnSpPr>
          <p:nvPr/>
        </p:nvCxnSpPr>
        <p:spPr>
          <a:xfrm rot="16200000" flipH="1" flipV="1">
            <a:off x="5518847" y="2350564"/>
            <a:ext cx="1" cy="1292778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갈매기형 수장 101"/>
          <p:cNvSpPr/>
          <p:nvPr/>
        </p:nvSpPr>
        <p:spPr>
          <a:xfrm>
            <a:off x="6732682" y="3650045"/>
            <a:ext cx="524574" cy="1219115"/>
          </a:xfrm>
          <a:prstGeom prst="chevron">
            <a:avLst>
              <a:gd name="adj" fmla="val 57645"/>
            </a:avLst>
          </a:prstGeom>
          <a:pattFill prst="ltHorz">
            <a:fgClr>
              <a:srgbClr val="0B5C7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5592660" y="2996953"/>
            <a:ext cx="1145153" cy="375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lt"/>
                <a:ea typeface="현대하모니 L" pitchFamily="18" charset="-127"/>
              </a:rPr>
              <a:t>EDW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latin typeface="+mn-lt"/>
              <a:ea typeface="현대하모니 L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313040" y="2413074"/>
            <a:ext cx="1780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B5C70"/>
                </a:solidFill>
                <a:latin typeface="+mn-ea"/>
                <a:ea typeface="+mn-ea"/>
              </a:rPr>
              <a:t>Single Entry</a:t>
            </a:r>
            <a:endParaRPr lang="ko-KR" altLang="en-US" sz="1100" dirty="0">
              <a:solidFill>
                <a:srgbClr val="0B5C70"/>
              </a:solidFill>
              <a:latin typeface="+mn-ea"/>
              <a:ea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13040" y="5509118"/>
            <a:ext cx="1780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B5C70"/>
                </a:solidFill>
                <a:latin typeface="+mn-ea"/>
                <a:ea typeface="+mn-ea"/>
              </a:rPr>
              <a:t>Data Integration</a:t>
            </a:r>
            <a:endParaRPr lang="ko-KR" altLang="en-US" sz="1100" dirty="0">
              <a:solidFill>
                <a:srgbClr val="0B5C70"/>
              </a:solidFill>
              <a:latin typeface="+mn-ea"/>
              <a:ea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95596" y="2462553"/>
            <a:ext cx="606454" cy="30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b="0" dirty="0" smtClean="0">
                <a:solidFill>
                  <a:schemeClr val="tx1"/>
                </a:solidFill>
              </a:rPr>
              <a:t>Pipe</a:t>
            </a:r>
          </a:p>
          <a:p>
            <a:r>
              <a:rPr lang="en-US" altLang="ko-KR" sz="600" b="0" dirty="0" smtClean="0">
                <a:solidFill>
                  <a:schemeClr val="tx1"/>
                </a:solidFill>
              </a:rPr>
              <a:t>Equipment</a:t>
            </a:r>
            <a:endParaRPr lang="ko-KR" altLang="en-US" sz="600" b="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1991922" y="2462553"/>
            <a:ext cx="606454" cy="30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b="0" dirty="0" smtClean="0">
                <a:solidFill>
                  <a:schemeClr val="tx1"/>
                </a:solidFill>
              </a:rPr>
              <a:t>Instrument</a:t>
            </a:r>
            <a:endParaRPr lang="ko-KR" altLang="en-US" sz="600" b="0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10442" y="2462553"/>
            <a:ext cx="606454" cy="30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b="0" dirty="0" smtClean="0">
                <a:solidFill>
                  <a:schemeClr val="tx1"/>
                </a:solidFill>
              </a:rPr>
              <a:t>Pipe</a:t>
            </a:r>
            <a:endParaRPr lang="ko-KR" altLang="en-US" sz="600" b="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569230" y="2462553"/>
            <a:ext cx="606454" cy="30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b="0" dirty="0" smtClean="0">
                <a:solidFill>
                  <a:schemeClr val="tx1"/>
                </a:solidFill>
              </a:rPr>
              <a:t>Equipment</a:t>
            </a:r>
            <a:endParaRPr lang="ko-KR" altLang="en-US" sz="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45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dirty="0">
                <a:solidFill>
                  <a:prstClr val="white"/>
                </a:solidFill>
                <a:latin typeface="+mn-ea"/>
              </a:rPr>
              <a:t>6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Unit of Measure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표준 관리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III.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3007" y="2262042"/>
            <a:ext cx="9206002" cy="433530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007" y="2020062"/>
            <a:ext cx="904763" cy="241980"/>
          </a:xfrm>
          <a:prstGeom prst="rect">
            <a:avLst/>
          </a:prstGeom>
          <a:solidFill>
            <a:schemeClr val="tx2"/>
          </a:solidFill>
        </p:spPr>
        <p:txBody>
          <a:bodyPr wrap="none" lIns="144000" tIns="36000" rIns="144000" bIns="36000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+mn-ea"/>
                <a:ea typeface="+mn-ea"/>
              </a:rPr>
              <a:t>상세 내역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303007" y="1106552"/>
          <a:ext cx="9206002" cy="862176"/>
        </p:xfrm>
        <a:graphic>
          <a:graphicData uri="http://schemas.openxmlformats.org/drawingml/2006/table">
            <a:tbl>
              <a:tblPr/>
              <a:tblGrid>
                <a:gridCol w="2491883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3237165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  <a:gridCol w="3476954">
                  <a:extLst>
                    <a:ext uri="{9D8B030D-6E8A-4147-A177-3AD203B41FA5}">
                      <a16:colId xmlns:a16="http://schemas.microsoft.com/office/drawing/2014/main" val="3749747146"/>
                    </a:ext>
                  </a:extLst>
                </a:gridCol>
              </a:tblGrid>
              <a:tr h="25463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기대효과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541859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단위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변경에 필요한 표준 내역 부재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표준 단위 라이브러리 관리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실시간 단위 환산 환경 제공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구매팀으로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Issue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시 단위 자동 환산 기능 제공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표준 기반의 데이터 정합성 확보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사용자 편의성 증대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데이터 품질 향상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580625" y="5975702"/>
            <a:ext cx="3461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</a:t>
            </a:r>
            <a:r>
              <a:rPr lang="ko-KR" altLang="en-US" sz="1100" dirty="0" smtClean="0">
                <a:latin typeface="+mn-ea"/>
                <a:ea typeface="+mn-ea"/>
              </a:rPr>
              <a:t>실시간 단위 환산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2687" y="5975702"/>
            <a:ext cx="4196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</a:t>
            </a:r>
            <a:r>
              <a:rPr lang="ko-KR" altLang="en-US" sz="1100" dirty="0" smtClean="0">
                <a:latin typeface="+mn-ea"/>
                <a:ea typeface="+mn-ea"/>
              </a:rPr>
              <a:t>표준 </a:t>
            </a:r>
            <a:r>
              <a:rPr lang="en-US" altLang="ko-KR" sz="1100" dirty="0" err="1" smtClean="0">
                <a:latin typeface="+mn-ea"/>
                <a:ea typeface="+mn-ea"/>
              </a:rPr>
              <a:t>UoM</a:t>
            </a:r>
            <a:r>
              <a:rPr lang="en-US" altLang="ko-KR" sz="1100" dirty="0" smtClean="0">
                <a:latin typeface="+mn-ea"/>
                <a:ea typeface="+mn-ea"/>
              </a:rPr>
              <a:t> </a:t>
            </a:r>
            <a:r>
              <a:rPr lang="ko-KR" altLang="en-US" sz="1100" dirty="0" smtClean="0">
                <a:latin typeface="+mn-ea"/>
                <a:ea typeface="+mn-ea"/>
              </a:rPr>
              <a:t>관리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488921" y="778117"/>
            <a:ext cx="101662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ALL]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619" y="2963653"/>
            <a:ext cx="4596746" cy="301204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C33548-052D-414C-9B54-17A9672D2F68}"/>
              </a:ext>
            </a:extLst>
          </p:cNvPr>
          <p:cNvSpPr/>
          <p:nvPr/>
        </p:nvSpPr>
        <p:spPr>
          <a:xfrm>
            <a:off x="6681336" y="3914964"/>
            <a:ext cx="129600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>
                <a:solidFill>
                  <a:srgbClr val="FF0000"/>
                </a:solidFill>
                <a:latin typeface="+mn-ea"/>
              </a:rPr>
              <a:t>UOM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변환기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4" y="2555356"/>
            <a:ext cx="4026470" cy="218292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31D425-9C5F-41DE-B8FC-94CDD1645DD2}"/>
              </a:ext>
            </a:extLst>
          </p:cNvPr>
          <p:cNvSpPr/>
          <p:nvPr/>
        </p:nvSpPr>
        <p:spPr>
          <a:xfrm>
            <a:off x="1437185" y="2492896"/>
            <a:ext cx="129600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>
                <a:solidFill>
                  <a:srgbClr val="FF0000"/>
                </a:solidFill>
                <a:latin typeface="+mn-ea"/>
              </a:rPr>
              <a:t>UOM Set up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377" y="3967003"/>
            <a:ext cx="2549049" cy="195304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31D425-9C5F-41DE-B8FC-94CDD1645DD2}"/>
              </a:ext>
            </a:extLst>
          </p:cNvPr>
          <p:cNvSpPr/>
          <p:nvPr/>
        </p:nvSpPr>
        <p:spPr>
          <a:xfrm>
            <a:off x="2831527" y="4030021"/>
            <a:ext cx="129600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>
                <a:solidFill>
                  <a:srgbClr val="FF0000"/>
                </a:solidFill>
                <a:latin typeface="+mn-ea"/>
              </a:rPr>
              <a:t>UOM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계산기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C33548-052D-414C-9B54-17A9672D2F68}"/>
              </a:ext>
            </a:extLst>
          </p:cNvPr>
          <p:cNvSpPr/>
          <p:nvPr/>
        </p:nvSpPr>
        <p:spPr>
          <a:xfrm>
            <a:off x="7689304" y="2379347"/>
            <a:ext cx="1720509" cy="418265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BOQ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변환 시 표준 </a:t>
            </a:r>
            <a:r>
              <a:rPr lang="en-US" altLang="ko-KR" sz="800" kern="0" spc="-70" dirty="0" err="1" smtClean="0">
                <a:solidFill>
                  <a:srgbClr val="FF0000"/>
                </a:solidFill>
                <a:latin typeface="+mn-ea"/>
              </a:rPr>
              <a:t>UoM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자동 적용</a:t>
            </a:r>
            <a:endParaRPr lang="en-US" altLang="ko-KR" sz="800" kern="0" spc="-70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US ↔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SI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330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57227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ISO Compare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개선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Arial" pitchFamily="34" charset="0"/>
              </a:rPr>
              <a:t>III.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Arial" pitchFamily="34" charset="0"/>
              </a:rPr>
              <a:t>주요 추진 내역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3007" y="2262042"/>
            <a:ext cx="9206002" cy="433530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2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9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007" y="2020062"/>
            <a:ext cx="904763" cy="241980"/>
          </a:xfrm>
          <a:prstGeom prst="rect">
            <a:avLst/>
          </a:prstGeom>
          <a:solidFill>
            <a:schemeClr val="tx2"/>
          </a:solidFill>
        </p:spPr>
        <p:txBody>
          <a:bodyPr wrap="none" lIns="144000" tIns="36000" rIns="144000" bIns="36000" rtlCol="0">
            <a:spAutoFit/>
          </a:bodyPr>
          <a:lstStyle/>
          <a:p>
            <a:pPr marL="0" marR="0" lvl="0" indent="0" algn="l" defTabSz="9572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내역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922592"/>
              </p:ext>
            </p:extLst>
          </p:nvPr>
        </p:nvGraphicFramePr>
        <p:xfrm>
          <a:off x="303007" y="1106552"/>
          <a:ext cx="9206002" cy="862176"/>
        </p:xfrm>
        <a:graphic>
          <a:graphicData uri="http://schemas.openxmlformats.org/drawingml/2006/table">
            <a:tbl>
              <a:tblPr/>
              <a:tblGrid>
                <a:gridCol w="2491883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3237165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  <a:gridCol w="3476954">
                  <a:extLst>
                    <a:ext uri="{9D8B030D-6E8A-4147-A177-3AD203B41FA5}">
                      <a16:colId xmlns:a16="http://schemas.microsoft.com/office/drawing/2014/main" val="3749747146"/>
                    </a:ext>
                  </a:extLst>
                </a:gridCol>
              </a:tblGrid>
              <a:tr h="25463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기대효과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541859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Non-Pipe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도면 비교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기능 필요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dirty="0"/>
                        <a:t>좌표만 이동된 </a:t>
                      </a:r>
                      <a:r>
                        <a:rPr lang="ko-KR" altLang="en-US" sz="900" dirty="0" smtClean="0"/>
                        <a:t>도면 </a:t>
                      </a:r>
                      <a:r>
                        <a:rPr lang="ko-KR" altLang="en-US" sz="900" dirty="0"/>
                        <a:t>비교 </a:t>
                      </a:r>
                      <a:r>
                        <a:rPr lang="ko-KR" altLang="en-US" sz="900" dirty="0" smtClean="0"/>
                        <a:t>기능 필요</a:t>
                      </a:r>
                      <a:endParaRPr lang="en-US" altLang="ko-KR" sz="900" dirty="0"/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dirty="0"/>
                        <a:t>Support </a:t>
                      </a:r>
                      <a:r>
                        <a:rPr lang="ko-KR" altLang="en-US" sz="900" dirty="0"/>
                        <a:t>위치 이동 </a:t>
                      </a:r>
                      <a:r>
                        <a:rPr lang="ko-KR" altLang="en-US" sz="900" dirty="0" smtClean="0"/>
                        <a:t>비교 기능 필요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dirty="0" smtClean="0"/>
                        <a:t>UCI </a:t>
                      </a:r>
                      <a:r>
                        <a:rPr lang="ko-KR" altLang="en-US" sz="900" dirty="0" smtClean="0"/>
                        <a:t>기준 도면 비교 기능 제공</a:t>
                      </a:r>
                      <a:endParaRPr lang="en-US" altLang="ko-KR" sz="900" dirty="0"/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dirty="0"/>
                        <a:t>Support </a:t>
                      </a:r>
                      <a:r>
                        <a:rPr lang="ko-KR" altLang="en-US" sz="900" dirty="0"/>
                        <a:t>관련 </a:t>
                      </a:r>
                      <a:r>
                        <a:rPr lang="ko-KR" altLang="en-US" sz="900" dirty="0" smtClean="0"/>
                        <a:t>도면 비교 기능 제공</a:t>
                      </a:r>
                      <a:endParaRPr lang="en-US" altLang="ko-KR" sz="900" dirty="0" smtClean="0"/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Flow Direction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변경 비교 기능 제공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dirty="0" smtClean="0"/>
                        <a:t>신규 유형의 도면 비교 가능</a:t>
                      </a:r>
                      <a:endParaRPr lang="en-US" altLang="ko-KR" sz="900" dirty="0" smtClean="0"/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dirty="0" smtClean="0"/>
                        <a:t>변경 </a:t>
                      </a:r>
                      <a:r>
                        <a:rPr lang="ko-KR" altLang="en-US" sz="900" dirty="0"/>
                        <a:t>상태 표시</a:t>
                      </a:r>
                      <a:r>
                        <a:rPr lang="en-US" altLang="ko-KR" sz="900" dirty="0"/>
                        <a:t>(Coloring &amp;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Highlighting) </a:t>
                      </a:r>
                      <a:r>
                        <a:rPr lang="ko-KR" altLang="en-US" sz="900" dirty="0" smtClean="0"/>
                        <a:t>기능 개선</a:t>
                      </a:r>
                      <a:endParaRPr lang="en-US" altLang="ko-KR" sz="900" dirty="0" smtClean="0"/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사용자 편의성 증대 및 업무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M/H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절감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79E76C5-83B4-439E-983D-1EEB0E2A6E23}"/>
              </a:ext>
            </a:extLst>
          </p:cNvPr>
          <p:cNvSpPr txBox="1"/>
          <p:nvPr/>
        </p:nvSpPr>
        <p:spPr>
          <a:xfrm>
            <a:off x="4640227" y="1948848"/>
            <a:ext cx="19127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>
                <a:latin typeface="+mn-ea"/>
                <a:ea typeface="+mn-ea"/>
              </a:defRPr>
            </a:lvl1pPr>
          </a:lstStyle>
          <a:p>
            <a:pPr marL="0" marR="0" lvl="0" indent="0" algn="l" defTabSz="9572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b="0" baseline="300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600" b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UCI</a:t>
            </a:r>
            <a:r>
              <a:rPr kumimoji="1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1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Unique Component Identifier</a:t>
            </a:r>
            <a:endParaRPr kumimoji="1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31201" y="778117"/>
            <a:ext cx="105830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배관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2687" y="2489542"/>
            <a:ext cx="4281297" cy="2955682"/>
            <a:chOff x="522687" y="2489542"/>
            <a:chExt cx="4281297" cy="29556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687" y="2734512"/>
              <a:ext cx="4281297" cy="2710712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1663725" y="2489542"/>
              <a:ext cx="1897474" cy="19116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kern="0" spc="-70" dirty="0" smtClean="0">
                  <a:solidFill>
                    <a:srgbClr val="FF0000"/>
                  </a:solidFill>
                  <a:latin typeface="+mn-ea"/>
                </a:rPr>
                <a:t>좌표만 변경된 도면 비교</a:t>
              </a:r>
              <a:endParaRPr lang="ko-KR" altLang="en-US" sz="800" kern="0" spc="-70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69024" y="2489542"/>
            <a:ext cx="4128094" cy="2955682"/>
            <a:chOff x="5169024" y="2489542"/>
            <a:chExt cx="4128094" cy="295568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9024" y="2698963"/>
              <a:ext cx="4128094" cy="2746261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6177136" y="2489542"/>
              <a:ext cx="1897474" cy="19116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kern="0" spc="-70" dirty="0" smtClean="0">
                  <a:solidFill>
                    <a:srgbClr val="FF0000"/>
                  </a:solidFill>
                  <a:latin typeface="+mn-ea"/>
                </a:rPr>
                <a:t>Support </a:t>
              </a:r>
              <a:r>
                <a:rPr lang="ko-KR" altLang="en-US" sz="800" kern="0" spc="-70" dirty="0" smtClean="0">
                  <a:solidFill>
                    <a:srgbClr val="FF0000"/>
                  </a:solidFill>
                  <a:latin typeface="+mn-ea"/>
                </a:rPr>
                <a:t>위치 이동 도면 비교</a:t>
              </a:r>
              <a:endParaRPr lang="ko-KR" altLang="en-US" sz="800" kern="0" spc="-70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02000" y="4149080"/>
            <a:ext cx="5169009" cy="2424801"/>
            <a:chOff x="2402000" y="4149080"/>
            <a:chExt cx="5169009" cy="24248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2000" y="4149080"/>
              <a:ext cx="5169009" cy="2218265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4037767" y="6382713"/>
              <a:ext cx="1897474" cy="19116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kern="0" spc="-70" dirty="0" smtClean="0">
                  <a:solidFill>
                    <a:srgbClr val="FF0000"/>
                  </a:solidFill>
                  <a:latin typeface="+mn-ea"/>
                </a:rPr>
                <a:t>Flow Direction </a:t>
              </a:r>
              <a:r>
                <a:rPr lang="ko-KR" altLang="en-US" sz="800" kern="0" spc="-70" dirty="0" smtClean="0">
                  <a:solidFill>
                    <a:srgbClr val="FF0000"/>
                  </a:solidFill>
                  <a:latin typeface="+mn-ea"/>
                </a:rPr>
                <a:t>변경 도면 비교</a:t>
              </a:r>
              <a:endParaRPr lang="ko-KR" altLang="en-US" sz="800" kern="0" spc="-70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727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ctr">
              <a:defRPr/>
            </a:pPr>
            <a:r>
              <a:rPr kumimoji="1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EDW </a:t>
            </a:r>
            <a:r>
              <a:rPr kumimoji="1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개선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– Equipment/Line Data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SPPID Update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Arial" pitchFamily="34" charset="0"/>
              </a:rPr>
              <a:t>III.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Arial" pitchFamily="34" charset="0"/>
              </a:rPr>
              <a:t>주요 추진 내역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3007" y="2262042"/>
            <a:ext cx="9206002" cy="433530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2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9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007" y="2020062"/>
            <a:ext cx="904763" cy="241980"/>
          </a:xfrm>
          <a:prstGeom prst="rect">
            <a:avLst/>
          </a:prstGeom>
          <a:solidFill>
            <a:schemeClr val="tx2"/>
          </a:solidFill>
        </p:spPr>
        <p:txBody>
          <a:bodyPr wrap="none" lIns="144000" tIns="36000" rIns="144000" bIns="36000" rtlCol="0">
            <a:spAutoFit/>
          </a:bodyPr>
          <a:lstStyle/>
          <a:p>
            <a:pPr marL="0" marR="0" lvl="0" indent="0" algn="l" defTabSz="9572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내역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25358"/>
              </p:ext>
            </p:extLst>
          </p:nvPr>
        </p:nvGraphicFramePr>
        <p:xfrm>
          <a:off x="303007" y="1106552"/>
          <a:ext cx="9206002" cy="802259"/>
        </p:xfrm>
        <a:graphic>
          <a:graphicData uri="http://schemas.openxmlformats.org/drawingml/2006/table">
            <a:tbl>
              <a:tblPr/>
              <a:tblGrid>
                <a:gridCol w="2849793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  <a:gridCol w="2899825">
                  <a:extLst>
                    <a:ext uri="{9D8B030D-6E8A-4147-A177-3AD203B41FA5}">
                      <a16:colId xmlns:a16="http://schemas.microsoft.com/office/drawing/2014/main" val="3749747146"/>
                    </a:ext>
                  </a:extLst>
                </a:gridCol>
              </a:tblGrid>
              <a:tr h="25463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기대효과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541859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Equipment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데이터를 수작업으로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SPPID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입력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Single Entry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환경 확대 구축 필요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Equipment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&amp;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SPPID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속성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Mapping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기능 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추가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API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를 통한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SPPID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직접 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Update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기능 추가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데이터 연계 자동화 기반 데이터 정합성 확보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사용자 편의성 증대 및 작업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M/H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감소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6C20F260-9CFD-4ACB-8D72-5147FA53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2" y="3740562"/>
            <a:ext cx="4414573" cy="220871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4CC7708-02C1-43FD-94EF-FEB923452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40562"/>
            <a:ext cx="4414573" cy="2208718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FF58A503-97F3-49A2-AADE-93827BCE8892}"/>
              </a:ext>
            </a:extLst>
          </p:cNvPr>
          <p:cNvSpPr/>
          <p:nvPr/>
        </p:nvSpPr>
        <p:spPr>
          <a:xfrm>
            <a:off x="416496" y="4148050"/>
            <a:ext cx="791274" cy="116939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2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9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6D0537-F880-4638-BE6B-37F53F6CCCD5}"/>
              </a:ext>
            </a:extLst>
          </p:cNvPr>
          <p:cNvSpPr/>
          <p:nvPr/>
        </p:nvSpPr>
        <p:spPr>
          <a:xfrm>
            <a:off x="1243172" y="4148051"/>
            <a:ext cx="3568392" cy="158779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2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9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CB3ADB7-5629-4201-805E-690CC2252846}"/>
              </a:ext>
            </a:extLst>
          </p:cNvPr>
          <p:cNvSpPr/>
          <p:nvPr/>
        </p:nvSpPr>
        <p:spPr>
          <a:xfrm>
            <a:off x="4972051" y="4247518"/>
            <a:ext cx="952500" cy="164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2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9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7622B0-56BC-4B55-AACC-2483FFF0181B}"/>
              </a:ext>
            </a:extLst>
          </p:cNvPr>
          <p:cNvSpPr/>
          <p:nvPr/>
        </p:nvSpPr>
        <p:spPr>
          <a:xfrm>
            <a:off x="5943600" y="4245069"/>
            <a:ext cx="3409950" cy="50221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2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9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C33548-052D-414C-9B54-17A9672D2F68}"/>
              </a:ext>
            </a:extLst>
          </p:cNvPr>
          <p:cNvSpPr/>
          <p:nvPr/>
        </p:nvSpPr>
        <p:spPr>
          <a:xfrm>
            <a:off x="2040498" y="3533469"/>
            <a:ext cx="156816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Equipment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별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SPPID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속성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Mapping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795186" y="2577740"/>
            <a:ext cx="963926" cy="338492"/>
            <a:chOff x="5376374" y="2315770"/>
            <a:chExt cx="963926" cy="338492"/>
          </a:xfrm>
        </p:grpSpPr>
        <p:sp>
          <p:nvSpPr>
            <p:cNvPr id="41" name="모서리가 둥근 직사각형 40"/>
            <p:cNvSpPr/>
            <p:nvPr/>
          </p:nvSpPr>
          <p:spPr bwMode="auto">
            <a:xfrm>
              <a:off x="5376374" y="2315770"/>
              <a:ext cx="963926" cy="338492"/>
            </a:xfrm>
            <a:prstGeom prst="roundRect">
              <a:avLst/>
            </a:prstGeom>
            <a:noFill/>
            <a:ln w="6350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black"/>
                </a:buClr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7354" y="2357356"/>
              <a:ext cx="801539" cy="257375"/>
            </a:xfrm>
            <a:prstGeom prst="rect">
              <a:avLst/>
            </a:prstGeom>
          </p:spPr>
        </p:pic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DC33548-052D-414C-9B54-17A9672D2F68}"/>
              </a:ext>
            </a:extLst>
          </p:cNvPr>
          <p:cNvSpPr/>
          <p:nvPr/>
        </p:nvSpPr>
        <p:spPr>
          <a:xfrm>
            <a:off x="7082370" y="3536885"/>
            <a:ext cx="156816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SPPID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속성 업데이트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137394" y="778117"/>
            <a:ext cx="13660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프로세스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18411" y="2262042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b="0" dirty="0" smtClean="0">
                <a:latin typeface="+mn-ea"/>
                <a:ea typeface="+mn-ea"/>
              </a:rPr>
              <a:t>* DB </a:t>
            </a:r>
            <a:r>
              <a:rPr lang="ko-KR" altLang="en-US" sz="600" b="0" dirty="0" smtClean="0">
                <a:latin typeface="+mn-ea"/>
                <a:ea typeface="+mn-ea"/>
              </a:rPr>
              <a:t>연계 </a:t>
            </a:r>
            <a:r>
              <a:rPr lang="en-US" altLang="ko-KR" sz="600" b="0" dirty="0" smtClean="0">
                <a:latin typeface="+mn-ea"/>
                <a:ea typeface="+mn-ea"/>
                <a:sym typeface="Wingdings" panose="05000000000000000000" pitchFamily="2" charset="2"/>
              </a:rPr>
              <a:t> API </a:t>
            </a:r>
            <a:r>
              <a:rPr lang="ko-KR" altLang="en-US" sz="600" b="0" dirty="0" smtClean="0">
                <a:latin typeface="+mn-ea"/>
                <a:ea typeface="+mn-ea"/>
                <a:sym typeface="Wingdings" panose="05000000000000000000" pitchFamily="2" charset="2"/>
              </a:rPr>
              <a:t>연계 변경</a:t>
            </a:r>
            <a:endParaRPr lang="en-US" altLang="ko-KR" sz="600" b="0" dirty="0" smtClean="0">
              <a:latin typeface="+mn-ea"/>
              <a:ea typeface="+mn-ea"/>
              <a:sym typeface="Wingdings" panose="05000000000000000000" pitchFamily="2" charset="2"/>
            </a:endParaRPr>
          </a:p>
          <a:p>
            <a:r>
              <a:rPr lang="en-US" altLang="ko-KR" sz="600" b="0" dirty="0" smtClean="0">
                <a:latin typeface="+mn-ea"/>
                <a:ea typeface="+mn-ea"/>
              </a:rPr>
              <a:t>* API : Application Programming Interface</a:t>
            </a:r>
            <a:endParaRPr lang="ko-KR" altLang="en-US" sz="600" b="0" dirty="0">
              <a:latin typeface="+mn-ea"/>
              <a:ea typeface="+mn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640" y="2588401"/>
            <a:ext cx="1843526" cy="335187"/>
          </a:xfrm>
          <a:prstGeom prst="rect">
            <a:avLst/>
          </a:prstGeom>
        </p:spPr>
      </p:pic>
      <p:sp>
        <p:nvSpPr>
          <p:cNvPr id="45" name="순서도: 처리 44"/>
          <p:cNvSpPr/>
          <p:nvPr/>
        </p:nvSpPr>
        <p:spPr bwMode="auto">
          <a:xfrm>
            <a:off x="5313040" y="2589200"/>
            <a:ext cx="696175" cy="317609"/>
          </a:xfrm>
          <a:prstGeom prst="flowChartProcess">
            <a:avLst/>
          </a:prstGeom>
          <a:solidFill>
            <a:srgbClr val="0B5C70"/>
          </a:solidFill>
          <a:ln w="28575" algn="ctr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latinLnBrk="0" hangingPunct="0"/>
            <a:r>
              <a:rPr lang="en-US" altLang="ko-KR" sz="800" kern="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Smart API</a:t>
            </a:r>
          </a:p>
          <a:p>
            <a:pPr algn="ctr" eaLnBrk="0" latinLnBrk="0" hangingPunct="0"/>
            <a:r>
              <a:rPr lang="en-US" altLang="ko-KR" sz="800" kern="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Loader</a:t>
            </a:r>
            <a:endParaRPr lang="en-US" altLang="ko-KR" sz="800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669270" y="2558208"/>
            <a:ext cx="1463520" cy="288151"/>
            <a:chOff x="2373203" y="3356873"/>
            <a:chExt cx="646378" cy="288151"/>
          </a:xfrm>
        </p:grpSpPr>
        <p:sp>
          <p:nvSpPr>
            <p:cNvPr id="50" name="오른쪽 화살표 49"/>
            <p:cNvSpPr/>
            <p:nvPr/>
          </p:nvSpPr>
          <p:spPr>
            <a:xfrm>
              <a:off x="2373203" y="3356873"/>
              <a:ext cx="646378" cy="28815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26735" y="3401246"/>
              <a:ext cx="2925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+mn-ea"/>
                  <a:ea typeface="+mn-ea"/>
                </a:rPr>
                <a:t>Pipe Data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196469" y="2622770"/>
            <a:ext cx="484723" cy="288151"/>
            <a:chOff x="2347698" y="3356873"/>
            <a:chExt cx="671883" cy="288151"/>
          </a:xfrm>
        </p:grpSpPr>
        <p:sp>
          <p:nvSpPr>
            <p:cNvPr id="57" name="오른쪽 화살표 56"/>
            <p:cNvSpPr/>
            <p:nvPr/>
          </p:nvSpPr>
          <p:spPr>
            <a:xfrm>
              <a:off x="2373203" y="3356873"/>
              <a:ext cx="646378" cy="28815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47698" y="3417288"/>
              <a:ext cx="47160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+mn-ea"/>
                  <a:ea typeface="+mn-ea"/>
                </a:rPr>
                <a:t>On-Line</a:t>
              </a:r>
              <a:endParaRPr lang="ko-KR" altLang="en-US" sz="600" dirty="0">
                <a:latin typeface="+mn-ea"/>
                <a:ea typeface="+mn-ea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669270" y="2702867"/>
            <a:ext cx="1463520" cy="288151"/>
            <a:chOff x="2373203" y="3356873"/>
            <a:chExt cx="646378" cy="288151"/>
          </a:xfrm>
        </p:grpSpPr>
        <p:sp>
          <p:nvSpPr>
            <p:cNvPr id="60" name="오른쪽 화살표 59"/>
            <p:cNvSpPr/>
            <p:nvPr/>
          </p:nvSpPr>
          <p:spPr>
            <a:xfrm>
              <a:off x="2373203" y="3356873"/>
              <a:ext cx="646378" cy="28815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526735" y="3401246"/>
              <a:ext cx="4320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+mn-ea"/>
                  <a:ea typeface="+mn-ea"/>
                </a:rPr>
                <a:t>Equipment Data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22687" y="5975702"/>
            <a:ext cx="4196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</a:t>
            </a:r>
            <a:r>
              <a:rPr lang="ko-KR" altLang="en-US" sz="1100" dirty="0" err="1" smtClean="0">
                <a:latin typeface="+mn-ea"/>
                <a:ea typeface="+mn-ea"/>
              </a:rPr>
              <a:t>프로젝트별</a:t>
            </a:r>
            <a:r>
              <a:rPr lang="ko-KR" altLang="en-US" sz="1100" dirty="0" smtClean="0">
                <a:latin typeface="+mn-ea"/>
                <a:ea typeface="+mn-ea"/>
              </a:rPr>
              <a:t> 속성 매핑 가능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06008" y="5975702"/>
            <a:ext cx="4196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</a:t>
            </a:r>
            <a:r>
              <a:rPr lang="ko-KR" altLang="en-US" sz="1100" dirty="0" smtClean="0">
                <a:latin typeface="+mn-ea"/>
                <a:ea typeface="+mn-ea"/>
              </a:rPr>
              <a:t>적용 가능 버전 확대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974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dirty="0">
                <a:solidFill>
                  <a:prstClr val="white"/>
                </a:solidFill>
                <a:latin typeface="+mn-ea"/>
              </a:rPr>
              <a:t>8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1200" dirty="0" smtClean="0">
                <a:solidFill>
                  <a:srgbClr val="000000"/>
                </a:solidFill>
                <a:latin typeface="+mn-ea"/>
              </a:rPr>
              <a:t>2) ABOQ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기능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</a:rPr>
              <a:t>개선 </a:t>
            </a:r>
            <a:endParaRPr lang="ko-KR" altLang="en-US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III.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3007" y="2262042"/>
            <a:ext cx="9206002" cy="433530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007" y="2020062"/>
            <a:ext cx="904763" cy="241980"/>
          </a:xfrm>
          <a:prstGeom prst="rect">
            <a:avLst/>
          </a:prstGeom>
          <a:solidFill>
            <a:schemeClr val="tx2"/>
          </a:solidFill>
        </p:spPr>
        <p:txBody>
          <a:bodyPr wrap="none" lIns="144000" tIns="36000" rIns="144000" bIns="36000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+mn-ea"/>
                <a:ea typeface="+mn-ea"/>
              </a:rPr>
              <a:t>상세 내역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65527"/>
              </p:ext>
            </p:extLst>
          </p:nvPr>
        </p:nvGraphicFramePr>
        <p:xfrm>
          <a:off x="303007" y="1106552"/>
          <a:ext cx="9206002" cy="862176"/>
        </p:xfrm>
        <a:graphic>
          <a:graphicData uri="http://schemas.openxmlformats.org/drawingml/2006/table">
            <a:tbl>
              <a:tblPr/>
              <a:tblGrid>
                <a:gridCol w="2561761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3167287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  <a:gridCol w="3476954">
                  <a:extLst>
                    <a:ext uri="{9D8B030D-6E8A-4147-A177-3AD203B41FA5}">
                      <a16:colId xmlns:a16="http://schemas.microsoft.com/office/drawing/2014/main" val="3749747146"/>
                    </a:ext>
                  </a:extLst>
                </a:gridCol>
              </a:tblGrid>
              <a:tr h="25463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기대효과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541859">
                <a:tc>
                  <a:txBody>
                    <a:bodyPr/>
                    <a:lstStyle/>
                    <a:p>
                      <a:pPr marL="171450" marR="0" lvl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W/M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 체계 적용 필요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marR="0" lvl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물량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산출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내역서 개선 필요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marR="0" lvl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STAAD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자재의 구조물 위치 파악이 불편함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Rebar Input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모듈에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Type 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항목 추가 및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성능 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개선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marR="0" lvl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물량 산출 내역서 양식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변경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marR="0" lvl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STAAD API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를 사용하여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데이터 연계 환경 구축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Type 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항목 추가로 세분화된 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Rebar 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물량 산출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가능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사용자 편의성 증대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  <a:p>
                      <a:pPr marL="171450" marR="0" lvl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ABOQ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와 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STAAD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DATA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연계 가능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D5266B5-4439-4D6F-9335-A28DCC79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1" y="2827027"/>
            <a:ext cx="2395769" cy="181106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98C1E20-DB89-4F50-8AD1-9878B8BAA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32" y="2806152"/>
            <a:ext cx="2520279" cy="187832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E3756DA-2107-4C28-813D-ADEF39C8511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25008" y="4062096"/>
            <a:ext cx="900000" cy="648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90C0A7B-340C-4CE1-9A9F-461A3809BC8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25008" y="3414096"/>
            <a:ext cx="900000" cy="64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46DF537-9A6F-440D-9745-78B2B07DE6B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061112" y="4062096"/>
            <a:ext cx="900000" cy="648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612BA78-2459-4CA9-930F-AC924FA6B17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061112" y="3414096"/>
            <a:ext cx="900000" cy="64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70B3C5F-E3AD-419F-BDF7-78F23D1D9C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5168" y="2846368"/>
            <a:ext cx="2946583" cy="1838108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0DC33548-052D-414C-9B54-17A9672D2F68}"/>
              </a:ext>
            </a:extLst>
          </p:cNvPr>
          <p:cNvSpPr/>
          <p:nvPr/>
        </p:nvSpPr>
        <p:spPr>
          <a:xfrm>
            <a:off x="7273272" y="2681349"/>
            <a:ext cx="156816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STAAD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데이터 연계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C33548-052D-414C-9B54-17A9672D2F68}"/>
              </a:ext>
            </a:extLst>
          </p:cNvPr>
          <p:cNvSpPr/>
          <p:nvPr/>
        </p:nvSpPr>
        <p:spPr>
          <a:xfrm>
            <a:off x="4013196" y="2737095"/>
            <a:ext cx="156816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산출 내역서 개선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C33548-052D-414C-9B54-17A9672D2F68}"/>
              </a:ext>
            </a:extLst>
          </p:cNvPr>
          <p:cNvSpPr/>
          <p:nvPr/>
        </p:nvSpPr>
        <p:spPr>
          <a:xfrm>
            <a:off x="1112728" y="2721682"/>
            <a:ext cx="156816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Rebar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물량 산출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560512" y="4801954"/>
            <a:ext cx="2537690" cy="1147326"/>
            <a:chOff x="7001363" y="3010220"/>
            <a:chExt cx="2067823" cy="935339"/>
          </a:xfrm>
        </p:grpSpPr>
        <p:sp>
          <p:nvSpPr>
            <p:cNvPr id="65" name="TextBox 64"/>
            <p:cNvSpPr txBox="1">
              <a:spLocks noChangeArrowheads="1"/>
            </p:cNvSpPr>
            <p:nvPr/>
          </p:nvSpPr>
          <p:spPr bwMode="auto">
            <a:xfrm>
              <a:off x="7264842" y="3283842"/>
              <a:ext cx="1804344" cy="661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rIns="0" anchor="t" anchorCtr="0">
              <a:noAutofit/>
            </a:bodyPr>
            <a:lstStyle/>
            <a:p>
              <a:pPr marL="171450" indent="-171450" defTabSz="1330275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Type </a:t>
              </a:r>
              <a:r>
                <a:rPr kumimoji="0" lang="ko-KR" altLang="en-US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별 </a:t>
              </a:r>
              <a: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Rebar </a:t>
              </a:r>
              <a:r>
                <a:rPr kumimoji="0" lang="ko-KR" altLang="en-US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물량 산출</a:t>
              </a:r>
              <a:endParaRPr kumimoji="0" lang="en-US" altLang="ko-KR" sz="1000" kern="0" spc="-7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defTabSz="1330275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100000"/>
              </a:pPr>
              <a:r>
                <a:rPr kumimoji="0" lang="en-US" altLang="ko-KR" sz="900" kern="0" spc="-70" dirty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kumimoji="0" lang="en-US" altLang="ko-KR" sz="9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     </a:t>
              </a:r>
              <a: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Super/Sub-Str</a:t>
              </a:r>
              <a:r>
                <a:rPr kumimoji="0" lang="en-US" altLang="ko-KR" sz="900" b="0" kern="0" spc="-70" dirty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., Equip. FDN, Mass</a:t>
              </a:r>
              <a:r>
                <a:rPr kumimoji="0" lang="ko-KR" altLang="en-US" sz="900" b="0" kern="0" spc="-70" dirty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kumimoji="0" lang="en-US" altLang="ko-KR" sz="900" b="0" kern="0" spc="-70" dirty="0" err="1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Con’c</a:t>
              </a:r>
              <a:r>
                <a:rPr kumimoji="0" lang="en-US" altLang="ko-KR" sz="900" b="0" kern="0" spc="-70" dirty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Type</a:t>
              </a:r>
            </a:p>
            <a:p>
              <a:pPr marL="171450" indent="-171450" defTabSz="1330275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수식 계산 성능 개선</a:t>
              </a:r>
              <a: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/>
              </a:r>
              <a:b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</a:br>
              <a:r>
                <a:rPr kumimoji="0" lang="en-US" altLang="ko-KR" sz="9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  </a:t>
              </a:r>
              <a:r>
                <a:rPr kumimoji="0" lang="ko-KR" altLang="en-US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공통 </a:t>
              </a:r>
              <a:r>
                <a:rPr kumimoji="0" lang="ko-KR" altLang="en-US" sz="900" b="0" kern="0" spc="-70" dirty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항목에 대해서 최초 한번만 </a:t>
              </a:r>
              <a:r>
                <a:rPr kumimoji="0" lang="ko-KR" altLang="en-US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계산</a:t>
              </a:r>
              <a:endParaRPr kumimoji="0" lang="ko-KR" altLang="en-US" sz="1000" b="0" kern="0" spc="-7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66" name="직사각형 65"/>
            <p:cNvSpPr/>
            <p:nvPr/>
          </p:nvSpPr>
          <p:spPr bwMode="auto">
            <a:xfrm>
              <a:off x="7317872" y="3035311"/>
              <a:ext cx="1549207" cy="15054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t" anchorCtr="0">
              <a:spAutoFit/>
            </a:bodyPr>
            <a:lstStyle/>
            <a:p>
              <a:pPr marL="87313" indent="-87313">
                <a:spcAft>
                  <a:spcPts val="800"/>
                </a:spcAft>
                <a:defRPr/>
              </a:pPr>
              <a:r>
                <a:rPr lang="en-US" altLang="ko-KR" sz="1200" kern="0" dirty="0" smtClean="0">
                  <a:latin typeface="+mn-ea"/>
                  <a:ea typeface="+mn-ea"/>
                </a:rPr>
                <a:t>Rebar Input</a:t>
              </a:r>
              <a:endParaRPr lang="ko-KR" altLang="en-US" sz="1200" kern="0" dirty="0">
                <a:latin typeface="+mn-ea"/>
                <a:ea typeface="+mn-ea"/>
              </a:endParaRPr>
            </a:p>
          </p:txBody>
        </p:sp>
        <p:sp>
          <p:nvSpPr>
            <p:cNvPr id="67" name="직사각형 30"/>
            <p:cNvSpPr>
              <a:spLocks noChangeArrowheads="1"/>
            </p:cNvSpPr>
            <p:nvPr/>
          </p:nvSpPr>
          <p:spPr bwMode="auto">
            <a:xfrm>
              <a:off x="7001363" y="3010220"/>
              <a:ext cx="837374" cy="200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r>
                <a:rPr lang="en-US" altLang="ko-KR" sz="1600" u="sng" dirty="0" smtClean="0">
                  <a:solidFill>
                    <a:srgbClr val="009CE1"/>
                  </a:solidFill>
                  <a:latin typeface="+mn-ea"/>
                  <a:ea typeface="+mn-ea"/>
                </a:rPr>
                <a:t>01</a:t>
              </a:r>
              <a:endParaRPr kumimoji="0" lang="ko-KR" altLang="en-US" sz="1600" u="sng" dirty="0">
                <a:solidFill>
                  <a:srgbClr val="009CE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639446" y="4801954"/>
            <a:ext cx="2537690" cy="1147326"/>
            <a:chOff x="7001363" y="3010220"/>
            <a:chExt cx="2067823" cy="935339"/>
          </a:xfrm>
        </p:grpSpPr>
        <p:sp>
          <p:nvSpPr>
            <p:cNvPr id="69" name="TextBox 68"/>
            <p:cNvSpPr txBox="1">
              <a:spLocks noChangeArrowheads="1"/>
            </p:cNvSpPr>
            <p:nvPr/>
          </p:nvSpPr>
          <p:spPr bwMode="auto">
            <a:xfrm>
              <a:off x="7264842" y="3283842"/>
              <a:ext cx="1804344" cy="661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rIns="0" anchor="t" anchorCtr="0">
              <a:noAutofit/>
            </a:bodyPr>
            <a:lstStyle/>
            <a:p>
              <a:pPr marL="171450" indent="-171450" defTabSz="1330275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Building List </a:t>
              </a:r>
              <a:r>
                <a:rPr kumimoji="0" lang="ko-KR" altLang="en-US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관리</a:t>
              </a:r>
              <a:endParaRPr kumimoji="0" lang="en-US" altLang="ko-KR" sz="1000" kern="0" spc="-7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defTabSz="1330275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100000"/>
              </a:pPr>
              <a:endParaRPr kumimoji="0" lang="en-US" altLang="ko-KR" sz="900" b="0" kern="0" spc="-7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171450" indent="-171450" defTabSz="1330275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Calc. Type</a:t>
              </a:r>
              <a:b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</a:br>
              <a:r>
                <a:rPr kumimoji="0" lang="en-US" altLang="ko-KR" sz="9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  </a:t>
              </a:r>
              <a: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Interior, Exterior, Steel, RC, Rebar</a:t>
              </a:r>
              <a:endParaRPr kumimoji="0" lang="ko-KR" altLang="en-US" sz="1000" b="0" kern="0" spc="-7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70" name="직사각형 69"/>
            <p:cNvSpPr/>
            <p:nvPr/>
          </p:nvSpPr>
          <p:spPr bwMode="auto">
            <a:xfrm>
              <a:off x="7350273" y="3035310"/>
              <a:ext cx="1549207" cy="15054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t" anchorCtr="0">
              <a:spAutoFit/>
            </a:bodyPr>
            <a:lstStyle/>
            <a:p>
              <a:pPr marL="87313" indent="-87313">
                <a:spcAft>
                  <a:spcPts val="800"/>
                </a:spcAft>
                <a:defRPr/>
              </a:pPr>
              <a:r>
                <a:rPr lang="ko-KR" altLang="en-US" sz="1200" kern="0" dirty="0" smtClean="0">
                  <a:latin typeface="+mn-ea"/>
                  <a:ea typeface="+mn-ea"/>
                </a:rPr>
                <a:t>물량 산출 내역서</a:t>
              </a:r>
              <a:endParaRPr lang="ko-KR" altLang="en-US" sz="1200" kern="0" dirty="0">
                <a:latin typeface="+mn-ea"/>
                <a:ea typeface="+mn-ea"/>
              </a:endParaRPr>
            </a:p>
          </p:txBody>
        </p:sp>
        <p:sp>
          <p:nvSpPr>
            <p:cNvPr id="71" name="직사각형 30"/>
            <p:cNvSpPr>
              <a:spLocks noChangeArrowheads="1"/>
            </p:cNvSpPr>
            <p:nvPr/>
          </p:nvSpPr>
          <p:spPr bwMode="auto">
            <a:xfrm>
              <a:off x="7001363" y="3010220"/>
              <a:ext cx="837374" cy="200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r>
                <a:rPr lang="en-US" altLang="ko-KR" sz="1600" u="sng" dirty="0" smtClean="0">
                  <a:solidFill>
                    <a:srgbClr val="009CE1"/>
                  </a:solidFill>
                  <a:latin typeface="+mn-ea"/>
                  <a:ea typeface="+mn-ea"/>
                </a:rPr>
                <a:t>02</a:t>
              </a:r>
              <a:endParaRPr kumimoji="0" lang="ko-KR" altLang="en-US" sz="1600" u="sng" dirty="0">
                <a:solidFill>
                  <a:srgbClr val="009CE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789248" y="4801954"/>
            <a:ext cx="2537690" cy="1147326"/>
            <a:chOff x="7001363" y="3010220"/>
            <a:chExt cx="2067823" cy="935339"/>
          </a:xfrm>
        </p:grpSpPr>
        <p:sp>
          <p:nvSpPr>
            <p:cNvPr id="73" name="TextBox 72"/>
            <p:cNvSpPr txBox="1">
              <a:spLocks noChangeArrowheads="1"/>
            </p:cNvSpPr>
            <p:nvPr/>
          </p:nvSpPr>
          <p:spPr bwMode="auto">
            <a:xfrm>
              <a:off x="7264842" y="3283842"/>
              <a:ext cx="1804344" cy="661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rIns="0" anchor="t" anchorCtr="0">
              <a:noAutofit/>
            </a:bodyPr>
            <a:lstStyle/>
            <a:p>
              <a:pPr marL="171450" indent="-171450" defTabSz="1330275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STAAD </a:t>
              </a:r>
              <a:r>
                <a:rPr kumimoji="0" lang="ko-KR" altLang="en-US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에서 구조물 선택</a:t>
              </a:r>
              <a: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/>
              </a:r>
              <a:br>
                <a:rPr kumimoji="0" lang="en-US" altLang="ko-KR" sz="10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</a:br>
              <a:r>
                <a:rPr kumimoji="0" lang="en-US" altLang="ko-KR" sz="9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  </a:t>
              </a:r>
              <a: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Select </a:t>
              </a:r>
              <a:r>
                <a:rPr kumimoji="0" lang="ko-KR" altLang="en-US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또는 </a:t>
              </a:r>
              <a: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Filter </a:t>
              </a:r>
              <a:r>
                <a:rPr kumimoji="0" lang="ko-KR" altLang="en-US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버튼 클릭</a:t>
              </a:r>
              <a: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/>
              </a:r>
              <a:b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</a:br>
              <a: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  ABOQ </a:t>
              </a:r>
              <a:r>
                <a:rPr kumimoji="0" lang="ko-KR" altLang="en-US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에서 해당 </a:t>
              </a:r>
              <a: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Element </a:t>
              </a:r>
              <a:r>
                <a:rPr kumimoji="0" lang="ko-KR" altLang="en-US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선택</a:t>
              </a:r>
              <a:r>
                <a:rPr kumimoji="0" lang="en-US" altLang="ko-KR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kumimoji="0" lang="ko-KR" altLang="en-US" sz="900" b="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</a:rPr>
                <a:t>필터</a:t>
              </a:r>
              <a:endParaRPr kumimoji="0" lang="ko-KR" altLang="en-US" sz="1000" b="0" kern="0" spc="-7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74" name="직사각형 73"/>
            <p:cNvSpPr/>
            <p:nvPr/>
          </p:nvSpPr>
          <p:spPr bwMode="auto">
            <a:xfrm>
              <a:off x="7357198" y="3033781"/>
              <a:ext cx="1549207" cy="15054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t" anchorCtr="0">
              <a:spAutoFit/>
            </a:bodyPr>
            <a:lstStyle/>
            <a:p>
              <a:pPr marL="87313" indent="-87313">
                <a:spcAft>
                  <a:spcPts val="800"/>
                </a:spcAft>
                <a:defRPr/>
              </a:pPr>
              <a:r>
                <a:rPr lang="en-US" altLang="ko-KR" sz="1200" kern="0" dirty="0" smtClean="0">
                  <a:latin typeface="+mn-ea"/>
                  <a:ea typeface="+mn-ea"/>
                </a:rPr>
                <a:t>STAAD </a:t>
              </a:r>
              <a:r>
                <a:rPr lang="ko-KR" altLang="en-US" sz="1200" kern="0" dirty="0" smtClean="0">
                  <a:latin typeface="+mn-ea"/>
                  <a:ea typeface="+mn-ea"/>
                </a:rPr>
                <a:t>연계</a:t>
              </a:r>
              <a:endParaRPr lang="ko-KR" altLang="en-US" sz="1200" kern="0" dirty="0">
                <a:latin typeface="+mn-ea"/>
                <a:ea typeface="+mn-ea"/>
              </a:endParaRPr>
            </a:p>
          </p:txBody>
        </p:sp>
        <p:sp>
          <p:nvSpPr>
            <p:cNvPr id="75" name="직사각형 30"/>
            <p:cNvSpPr>
              <a:spLocks noChangeArrowheads="1"/>
            </p:cNvSpPr>
            <p:nvPr/>
          </p:nvSpPr>
          <p:spPr bwMode="auto">
            <a:xfrm>
              <a:off x="7001363" y="3010220"/>
              <a:ext cx="837374" cy="200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r>
                <a:rPr lang="en-US" altLang="ko-KR" sz="1600" u="sng" dirty="0" smtClean="0">
                  <a:solidFill>
                    <a:srgbClr val="009CE1"/>
                  </a:solidFill>
                  <a:latin typeface="+mn-ea"/>
                  <a:ea typeface="+mn-ea"/>
                </a:rPr>
                <a:t>03</a:t>
              </a:r>
              <a:endParaRPr kumimoji="0" lang="ko-KR" altLang="en-US" sz="1600" u="sng" dirty="0">
                <a:solidFill>
                  <a:srgbClr val="009CE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447529" y="778117"/>
            <a:ext cx="105830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건축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3616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714223"/>
            <a:ext cx="5439211" cy="163476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303007" y="3683779"/>
            <a:ext cx="9206002" cy="309600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3007" y="1099140"/>
            <a:ext cx="9206002" cy="25348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dirty="0" smtClean="0">
                <a:solidFill>
                  <a:prstClr val="white"/>
                </a:solidFill>
                <a:latin typeface="+mn-ea"/>
              </a:rPr>
              <a:t>9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사용자 편의 기능 개선</a:t>
            </a:r>
            <a:endParaRPr lang="ko-KR" altLang="en-US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III.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961112" y="1499150"/>
            <a:ext cx="3313038" cy="249981"/>
            <a:chOff x="7001363" y="3007155"/>
            <a:chExt cx="2699612" cy="203793"/>
          </a:xfrm>
        </p:grpSpPr>
        <p:sp>
          <p:nvSpPr>
            <p:cNvPr id="29" name="직사각형 28"/>
            <p:cNvSpPr/>
            <p:nvPr/>
          </p:nvSpPr>
          <p:spPr bwMode="auto">
            <a:xfrm>
              <a:off x="7364713" y="3007155"/>
              <a:ext cx="2336262" cy="15054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t" anchorCtr="0">
              <a:spAutoFit/>
            </a:bodyPr>
            <a:lstStyle/>
            <a:p>
              <a:pPr marL="87313" indent="-87313">
                <a:spcAft>
                  <a:spcPts val="800"/>
                </a:spcAft>
                <a:defRPr/>
              </a:pPr>
              <a:r>
                <a:rPr kumimoji="0" lang="en-US" altLang="ko-KR" sz="12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Global </a:t>
              </a:r>
              <a:r>
                <a:rPr kumimoji="0" lang="ko-KR" altLang="en-US" sz="12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협업</a:t>
              </a:r>
              <a:endParaRPr lang="ko-KR" altLang="en-US" sz="1200" kern="0" dirty="0">
                <a:latin typeface="+mn-ea"/>
                <a:ea typeface="+mn-ea"/>
              </a:endParaRPr>
            </a:p>
          </p:txBody>
        </p:sp>
        <p:sp>
          <p:nvSpPr>
            <p:cNvPr id="30" name="직사각형 30"/>
            <p:cNvSpPr>
              <a:spLocks noChangeArrowheads="1"/>
            </p:cNvSpPr>
            <p:nvPr/>
          </p:nvSpPr>
          <p:spPr bwMode="auto">
            <a:xfrm>
              <a:off x="7001363" y="3010220"/>
              <a:ext cx="837374" cy="200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r>
                <a:rPr lang="en-US" altLang="ko-KR" sz="1600" u="sng" dirty="0" smtClean="0">
                  <a:solidFill>
                    <a:srgbClr val="009CE1"/>
                  </a:solidFill>
                  <a:latin typeface="+mn-ea"/>
                  <a:ea typeface="+mn-ea"/>
                </a:rPr>
                <a:t>01</a:t>
              </a:r>
              <a:endParaRPr kumimoji="0" lang="ko-KR" altLang="en-US" sz="1600" u="sng" dirty="0">
                <a:solidFill>
                  <a:srgbClr val="009CE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959862" y="4331147"/>
            <a:ext cx="2182642" cy="249981"/>
            <a:chOff x="7001363" y="3007155"/>
            <a:chExt cx="2182642" cy="203793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7364713" y="3007155"/>
              <a:ext cx="1819292" cy="15054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t" anchorCtr="0">
              <a:spAutoFit/>
            </a:bodyPr>
            <a:lstStyle/>
            <a:p>
              <a:pPr marL="87313" indent="-87313">
                <a:spcAft>
                  <a:spcPts val="800"/>
                </a:spcAft>
                <a:defRPr/>
              </a:pPr>
              <a:r>
                <a:rPr kumimoji="0" lang="ko-KR" altLang="en-US" sz="12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다중 </a:t>
              </a:r>
              <a:r>
                <a:rPr kumimoji="0" lang="en-US" altLang="ko-KR" sz="12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Role </a:t>
              </a:r>
              <a:r>
                <a:rPr kumimoji="0" lang="ko-KR" altLang="en-US" sz="1200" kern="0" spc="-70" dirty="0" smtClean="0"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관리</a:t>
              </a:r>
              <a:endParaRPr kumimoji="0" lang="ko-KR" altLang="en-US" sz="1200" kern="0" spc="-7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39" name="직사각형 30"/>
            <p:cNvSpPr>
              <a:spLocks noChangeArrowheads="1"/>
            </p:cNvSpPr>
            <p:nvPr/>
          </p:nvSpPr>
          <p:spPr bwMode="auto">
            <a:xfrm>
              <a:off x="7001363" y="3010220"/>
              <a:ext cx="837374" cy="200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r>
                <a:rPr lang="en-US" altLang="ko-KR" sz="1600" u="sng" dirty="0" smtClean="0">
                  <a:solidFill>
                    <a:srgbClr val="009CE1"/>
                  </a:solidFill>
                  <a:latin typeface="+mn-ea"/>
                  <a:ea typeface="+mn-ea"/>
                </a:rPr>
                <a:t>02</a:t>
              </a:r>
              <a:endParaRPr kumimoji="0" lang="ko-KR" altLang="en-US" sz="1600" u="sng" dirty="0">
                <a:solidFill>
                  <a:srgbClr val="009CE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2129781" y="2660852"/>
            <a:ext cx="872281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Fill in VE BOQ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1171807"/>
            <a:ext cx="3384376" cy="1807679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1352600" y="1514219"/>
            <a:ext cx="126000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Joint Venture BOM Revision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76335" y="1737090"/>
            <a:ext cx="360000" cy="118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688" y="2051084"/>
            <a:ext cx="3639545" cy="1474659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2189643" y="2633931"/>
            <a:ext cx="1175584" cy="218089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057940" y="2414125"/>
            <a:ext cx="126000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Material Code Mapping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288704" y="4416366"/>
            <a:ext cx="147600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Project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別 사용자 別 다중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Role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44" y="5318858"/>
            <a:ext cx="5029797" cy="141970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549425" y="4702614"/>
            <a:ext cx="524342" cy="47222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880992" y="4866351"/>
            <a:ext cx="922314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부재 시 권한 위임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91857" y="6488649"/>
            <a:ext cx="1302855" cy="249910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158322" y="4337117"/>
            <a:ext cx="647424" cy="490906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926013" y="5561498"/>
            <a:ext cx="1476000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Project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別 사용자 권한 위임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497434" y="778117"/>
            <a:ext cx="101662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ALL]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64717"/>
              </p:ext>
            </p:extLst>
          </p:nvPr>
        </p:nvGraphicFramePr>
        <p:xfrm>
          <a:off x="5990220" y="1903861"/>
          <a:ext cx="3427275" cy="1534501"/>
        </p:xfrm>
        <a:graphic>
          <a:graphicData uri="http://schemas.openxmlformats.org/drawingml/2006/table">
            <a:tbl>
              <a:tblPr/>
              <a:tblGrid>
                <a:gridCol w="1483060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</a:tblGrid>
              <a:tr h="38916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1145334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JV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社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자재코드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M/M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사용 어려움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JV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社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별 물량 구분 필요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9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Joint Venture </a:t>
                      </a:r>
                      <a:r>
                        <a:rPr kumimoji="0" lang="ko-KR" altLang="en-US" sz="900" b="1" kern="0" spc="-70" dirty="0" err="1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자재코드</a:t>
                      </a:r>
                      <a:r>
                        <a:rPr kumimoji="0" lang="ko-KR" altLang="en-US" sz="9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 매핑 관리</a:t>
                      </a:r>
                      <a:endParaRPr kumimoji="0" lang="en-US" altLang="ko-KR" sz="900" b="1" kern="0" spc="-70" dirty="0" smtClean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</a:endParaRPr>
                    </a:p>
                    <a:p>
                      <a:pPr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</a:pPr>
                      <a:r>
                        <a:rPr kumimoji="0" lang="en-US" altLang="ko-KR" sz="80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       </a:t>
                      </a:r>
                      <a:r>
                        <a:rPr kumimoji="0" lang="en-US" altLang="ko-KR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Material Master Code,</a:t>
                      </a:r>
                    </a:p>
                    <a:p>
                      <a:pPr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</a:pPr>
                      <a:r>
                        <a:rPr kumimoji="0" lang="en-US" altLang="ko-KR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       Commodity &amp; Ident Code</a:t>
                      </a:r>
                    </a:p>
                    <a:p>
                      <a:pPr marL="171450" indent="-171450"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900" b="1" kern="0" spc="-7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Joint Venture </a:t>
                      </a:r>
                      <a:r>
                        <a:rPr kumimoji="0" lang="ko-KR" altLang="en-US" sz="900" b="1" kern="0" spc="-7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참여사</a:t>
                      </a:r>
                      <a:r>
                        <a:rPr kumimoji="0" lang="ko-KR" altLang="en-US" sz="900" b="1" kern="0" spc="-7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別 협업 관리</a:t>
                      </a:r>
                      <a:endParaRPr kumimoji="0" lang="en-US" altLang="ko-KR" sz="900" b="1" kern="0" spc="-7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</a:pPr>
                      <a:r>
                        <a:rPr kumimoji="0" lang="en-US" altLang="ko-KR" sz="9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      </a:t>
                      </a:r>
                      <a:r>
                        <a:rPr kumimoji="0" lang="en-US" altLang="ko-KR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BOM Revision </a:t>
                      </a:r>
                      <a:r>
                        <a:rPr kumimoji="0" lang="ko-KR" altLang="en-US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구분 관리</a:t>
                      </a:r>
                      <a:endParaRPr kumimoji="0" lang="en-US" altLang="ko-KR" sz="700" b="0" kern="0" spc="-70" dirty="0" smtClean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</a:endParaRPr>
                    </a:p>
                    <a:p>
                      <a:pPr marL="171450" indent="-171450"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8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EDW</a:t>
                      </a:r>
                      <a:r>
                        <a:rPr kumimoji="0" lang="en-US" altLang="ko-KR" sz="800" b="1" kern="0" spc="-70" baseline="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800" b="1" kern="0" spc="-70" baseline="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&amp; MMS </a:t>
                      </a:r>
                      <a:r>
                        <a:rPr kumimoji="0" lang="ko-KR" altLang="en-US" sz="800" b="1" kern="0" spc="-70" baseline="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연계 확대 적용</a:t>
                      </a:r>
                      <a:endParaRPr kumimoji="0" lang="en-US" altLang="ko-KR" sz="800" b="1" kern="0" spc="-70" dirty="0" smtClean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521375"/>
              </p:ext>
            </p:extLst>
          </p:nvPr>
        </p:nvGraphicFramePr>
        <p:xfrm>
          <a:off x="5990220" y="4702811"/>
          <a:ext cx="3427275" cy="1534501"/>
        </p:xfrm>
        <a:graphic>
          <a:graphicData uri="http://schemas.openxmlformats.org/drawingml/2006/table">
            <a:tbl>
              <a:tblPr/>
              <a:tblGrid>
                <a:gridCol w="1483060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</a:tblGrid>
              <a:tr h="389167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1145334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화공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전력 간 권한 관리 차이 존재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담당자 부재 시 병목 현상 발생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사용자 別 다중</a:t>
                      </a:r>
                      <a:r>
                        <a:rPr kumimoji="0" lang="en-US" altLang="ko-KR" sz="9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 Role </a:t>
                      </a:r>
                      <a:r>
                        <a:rPr kumimoji="0" lang="ko-KR" altLang="en-US" sz="9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부여 기능</a:t>
                      </a:r>
                      <a:endParaRPr kumimoji="0" lang="en-US" altLang="ko-KR" sz="900" b="1" kern="0" spc="-70" dirty="0" smtClean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</a:endParaRPr>
                    </a:p>
                    <a:p>
                      <a:pPr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r>
                        <a:rPr kumimoji="0" lang="en-US" altLang="ko-KR" sz="90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      </a:t>
                      </a:r>
                      <a:r>
                        <a:rPr kumimoji="0" lang="en-US" altLang="ko-KR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MR_LE, MS_LE </a:t>
                      </a:r>
                      <a:r>
                        <a:rPr kumimoji="0" lang="ko-KR" altLang="en-US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동시 다중 </a:t>
                      </a:r>
                      <a:r>
                        <a:rPr kumimoji="0" lang="en-US" altLang="ko-KR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Role </a:t>
                      </a:r>
                      <a:r>
                        <a:rPr kumimoji="0" lang="ko-KR" altLang="en-US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부여 기능</a:t>
                      </a:r>
                      <a:endParaRPr kumimoji="0" lang="en-US" altLang="ko-KR" sz="800" b="0" kern="0" spc="-70" dirty="0" smtClean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</a:endParaRPr>
                    </a:p>
                    <a:p>
                      <a:pPr marL="171450" indent="-171450"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b="1" kern="0" spc="-7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프로젝트 別 </a:t>
                      </a:r>
                      <a:r>
                        <a:rPr kumimoji="0" lang="en-US" altLang="ko-KR" sz="900" b="1" kern="0" spc="-7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Role </a:t>
                      </a:r>
                      <a:r>
                        <a:rPr kumimoji="0" lang="ko-KR" altLang="en-US" sz="900" b="1" kern="0" spc="-7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위임 관리 기능</a:t>
                      </a:r>
                      <a:endParaRPr kumimoji="0" lang="en-US" altLang="ko-KR" sz="900" b="1" kern="0" spc="-7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r>
                        <a:rPr kumimoji="0" lang="ko-KR" altLang="en-US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       부재 시 위임자 </a:t>
                      </a:r>
                      <a:r>
                        <a:rPr kumimoji="0" lang="en-US" altLang="ko-KR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&amp; </a:t>
                      </a:r>
                      <a:r>
                        <a:rPr kumimoji="0" lang="ko-KR" altLang="en-US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</a:rPr>
                        <a:t>기간 설정 가능</a:t>
                      </a:r>
                      <a:endParaRPr kumimoji="0" lang="en-US" altLang="ko-KR" sz="800" b="0" kern="0" spc="-70" dirty="0" smtClean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</a:endParaRPr>
                    </a:p>
                    <a:p>
                      <a:pPr marL="171450" indent="-171450"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en-US" altLang="ko-KR" sz="9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MMS</a:t>
                      </a:r>
                      <a:r>
                        <a:rPr kumimoji="0" lang="ko-KR" altLang="en-US" sz="9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와 </a:t>
                      </a:r>
                      <a:r>
                        <a:rPr kumimoji="0" lang="en-US" altLang="ko-KR" sz="9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EDW </a:t>
                      </a:r>
                      <a:r>
                        <a:rPr kumimoji="0" lang="ko-KR" altLang="en-US" sz="900" b="1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간 권한 관리 연계</a:t>
                      </a:r>
                      <a:endParaRPr kumimoji="0" lang="en-US" altLang="ko-KR" sz="1000" b="1" kern="0" spc="-70" dirty="0" smtClean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</a:endParaRPr>
                    </a:p>
                    <a:p>
                      <a:pPr defTabSz="1330275" eaLnBrk="0" fontAlgn="auto" latinLnBrk="0" hangingPunct="0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r>
                        <a:rPr kumimoji="0" lang="en-US" altLang="ko-KR" sz="80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       </a:t>
                      </a:r>
                      <a:r>
                        <a:rPr kumimoji="0" lang="ko-KR" altLang="en-US" sz="800" b="0" kern="0" spc="-70" dirty="0" smtClean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</a:rPr>
                        <a:t>동일한 권한 체계 적용</a:t>
                      </a:r>
                      <a:endParaRPr kumimoji="0" lang="ko-KR" altLang="en-US" sz="800" b="0" kern="0" spc="-7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868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각 삼각형 84"/>
          <p:cNvSpPr/>
          <p:nvPr/>
        </p:nvSpPr>
        <p:spPr>
          <a:xfrm flipH="1">
            <a:off x="496052" y="4432146"/>
            <a:ext cx="533348" cy="615546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6" name="직각 삼각형 85"/>
          <p:cNvSpPr/>
          <p:nvPr/>
        </p:nvSpPr>
        <p:spPr>
          <a:xfrm flipH="1" flipV="1">
            <a:off x="488504" y="3598134"/>
            <a:ext cx="533348" cy="766836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7" name="직각 삼각형 86"/>
          <p:cNvSpPr/>
          <p:nvPr/>
        </p:nvSpPr>
        <p:spPr>
          <a:xfrm flipH="1">
            <a:off x="488504" y="2376408"/>
            <a:ext cx="533348" cy="700681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8" name="직각 삼각형 87"/>
          <p:cNvSpPr/>
          <p:nvPr/>
        </p:nvSpPr>
        <p:spPr>
          <a:xfrm flipH="1" flipV="1">
            <a:off x="496052" y="5623756"/>
            <a:ext cx="533348" cy="613556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27442"/>
              </p:ext>
            </p:extLst>
          </p:nvPr>
        </p:nvGraphicFramePr>
        <p:xfrm>
          <a:off x="1064568" y="2063498"/>
          <a:ext cx="8686259" cy="417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633">
                  <a:extLst>
                    <a:ext uri="{9D8B030D-6E8A-4147-A177-3AD203B41FA5}">
                      <a16:colId xmlns:a16="http://schemas.microsoft.com/office/drawing/2014/main" val="3243410104"/>
                    </a:ext>
                  </a:extLst>
                </a:gridCol>
                <a:gridCol w="7409626">
                  <a:extLst>
                    <a:ext uri="{9D8B030D-6E8A-4147-A177-3AD203B41FA5}">
                      <a16:colId xmlns:a16="http://schemas.microsoft.com/office/drawing/2014/main" val="1290026497"/>
                    </a:ext>
                  </a:extLst>
                </a:gridCol>
              </a:tblGrid>
              <a:tr h="31477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861968"/>
                  </a:ext>
                </a:extLst>
              </a:tr>
              <a:tr h="68340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A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CV BOQ,</a:t>
                      </a:r>
                      <a:r>
                        <a:rPr lang="en-US" altLang="ko-KR" sz="900" b="1" baseline="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EL 3D,</a:t>
                      </a:r>
                      <a:r>
                        <a:rPr lang="en-US" altLang="ko-KR" sz="900" b="1" baseline="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MMS</a:t>
                      </a:r>
                      <a:endParaRPr lang="en-US" altLang="ko-KR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B</a:t>
                      </a:r>
                    </a:p>
                    <a:p>
                      <a:pPr algn="ctr" latinLnBrk="1"/>
                      <a:r>
                        <a:rPr lang="en-US" altLang="ko-KR" sz="900" b="1" baseline="0" dirty="0" err="1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UoM</a:t>
                      </a:r>
                      <a:r>
                        <a:rPr lang="en-US" altLang="ko-KR" sz="900" b="1" baseline="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, ISO, EDW</a:t>
                      </a:r>
                      <a:endParaRPr lang="ko-KR" altLang="en-US" sz="900" b="1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C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ABOQ, VOC, H/O</a:t>
                      </a:r>
                      <a:endParaRPr lang="ko-KR" altLang="en-US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25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42482770"/>
                  </a:ext>
                </a:extLst>
              </a:tr>
              <a:tr h="7863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25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42799899"/>
                  </a:ext>
                </a:extLst>
              </a:tr>
              <a:tr h="5718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pct25">
                      <a:fgClr>
                        <a:schemeClr val="bg2">
                          <a:lumMod val="9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70516791"/>
                  </a:ext>
                </a:extLst>
              </a:tr>
              <a:tr h="60487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A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CV BOQ,</a:t>
                      </a:r>
                      <a:r>
                        <a:rPr lang="en-US" altLang="ko-KR" sz="900" b="1" baseline="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EL 3D,</a:t>
                      </a:r>
                      <a:r>
                        <a:rPr lang="en-US" altLang="ko-KR" sz="900" b="1" baseline="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 MMS</a:t>
                      </a:r>
                      <a:endParaRPr lang="en-US" altLang="ko-KR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B</a:t>
                      </a:r>
                    </a:p>
                    <a:p>
                      <a:pPr algn="ctr" latinLnBrk="1"/>
                      <a:r>
                        <a:rPr lang="en-US" altLang="ko-KR" sz="900" b="1" baseline="0" dirty="0" err="1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UoM</a:t>
                      </a:r>
                      <a:r>
                        <a:rPr lang="en-US" altLang="ko-KR" sz="900" b="1" baseline="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, ISO, EDW</a:t>
                      </a:r>
                      <a:endParaRPr lang="ko-KR" altLang="en-US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C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ABOQ, VOC, H/O</a:t>
                      </a:r>
                      <a:endParaRPr lang="ko-KR" altLang="en-US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957051"/>
                  </a:ext>
                </a:extLst>
              </a:tr>
              <a:tr h="6048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878040"/>
                  </a:ext>
                </a:extLst>
              </a:tr>
              <a:tr h="604875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b="1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91118"/>
                  </a:ext>
                </a:extLst>
              </a:tr>
            </a:tbl>
          </a:graphicData>
        </a:graphic>
      </p:graphicFrame>
      <p:grpSp>
        <p:nvGrpSpPr>
          <p:cNvPr id="96" name="그룹 95"/>
          <p:cNvGrpSpPr/>
          <p:nvPr/>
        </p:nvGrpSpPr>
        <p:grpSpPr>
          <a:xfrm>
            <a:off x="160287" y="2857522"/>
            <a:ext cx="996465" cy="959160"/>
            <a:chOff x="14925" y="1870365"/>
            <a:chExt cx="839265" cy="839265"/>
          </a:xfrm>
        </p:grpSpPr>
        <p:sp>
          <p:nvSpPr>
            <p:cNvPr id="97" name="타원 96"/>
            <p:cNvSpPr/>
            <p:nvPr/>
          </p:nvSpPr>
          <p:spPr>
            <a:xfrm>
              <a:off x="14925" y="1870365"/>
              <a:ext cx="839265" cy="839265"/>
            </a:xfrm>
            <a:prstGeom prst="ellipse">
              <a:avLst/>
            </a:prstGeom>
            <a:solidFill>
              <a:srgbClr val="5383B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73702" y="1929142"/>
              <a:ext cx="721710" cy="721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>
                <a:solidFill>
                  <a:srgbClr val="4476B2"/>
                </a:solidFill>
                <a:latin typeface="+mn-ea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-905" y="3178785"/>
            <a:ext cx="131884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050" b="1">
                <a:solidFill>
                  <a:srgbClr val="4476B2"/>
                </a:solidFill>
              </a:defRPr>
            </a:lvl1pPr>
          </a:lstStyle>
          <a:p>
            <a:r>
              <a:rPr lang="en-US" altLang="ko-KR" dirty="0" smtClean="0">
                <a:latin typeface="+mn-ea"/>
                <a:ea typeface="+mn-ea"/>
              </a:rPr>
              <a:t>3</a:t>
            </a:r>
            <a:r>
              <a:rPr lang="ko-KR" altLang="en-US" dirty="0" smtClean="0">
                <a:latin typeface="+mn-ea"/>
                <a:ea typeface="+mn-ea"/>
              </a:rPr>
              <a:t>차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분석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설계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160287" y="4843426"/>
            <a:ext cx="996465" cy="959160"/>
            <a:chOff x="14925" y="1870365"/>
            <a:chExt cx="839265" cy="839265"/>
          </a:xfrm>
        </p:grpSpPr>
        <p:sp>
          <p:nvSpPr>
            <p:cNvPr id="101" name="타원 100"/>
            <p:cNvSpPr/>
            <p:nvPr/>
          </p:nvSpPr>
          <p:spPr>
            <a:xfrm>
              <a:off x="14925" y="1870365"/>
              <a:ext cx="839265" cy="839265"/>
            </a:xfrm>
            <a:prstGeom prst="ellipse">
              <a:avLst/>
            </a:prstGeom>
            <a:solidFill>
              <a:srgbClr val="5383B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73702" y="1929142"/>
              <a:ext cx="721710" cy="721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>
                <a:solidFill>
                  <a:srgbClr val="4476B2"/>
                </a:solidFill>
                <a:latin typeface="+mn-ea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-16145" y="5194067"/>
            <a:ext cx="131884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050" b="1">
                <a:solidFill>
                  <a:srgbClr val="4476B2"/>
                </a:solidFill>
              </a:defRPr>
            </a:lvl1pPr>
          </a:lstStyle>
          <a:p>
            <a:r>
              <a:rPr lang="en-US" altLang="ko-KR" dirty="0" smtClean="0">
                <a:latin typeface="+mn-ea"/>
                <a:ea typeface="+mn-ea"/>
              </a:rPr>
              <a:t>3</a:t>
            </a:r>
            <a:r>
              <a:rPr lang="ko-KR" altLang="en-US" dirty="0" smtClean="0">
                <a:latin typeface="+mn-ea"/>
                <a:ea typeface="+mn-ea"/>
              </a:rPr>
              <a:t>차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개발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5382520" y="2060848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2022.04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6483533" y="2548963"/>
            <a:ext cx="2041059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시나리오 작성 및 테스트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3256272" y="3354144"/>
            <a:ext cx="3130695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화면 </a:t>
            </a:r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/  DB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정의서 확정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2386113" y="2549784"/>
            <a:ext cx="801998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업무 협의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cxnSp>
        <p:nvCxnSpPr>
          <p:cNvPr id="249" name="꺾인 연결선 248"/>
          <p:cNvCxnSpPr>
            <a:endCxn id="247" idx="1"/>
          </p:cNvCxnSpPr>
          <p:nvPr/>
        </p:nvCxnSpPr>
        <p:spPr>
          <a:xfrm rot="16200000" flipH="1">
            <a:off x="7492548" y="2705743"/>
            <a:ext cx="141464" cy="180000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3303054" y="4485057"/>
            <a:ext cx="6199481" cy="1352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Civil BOQ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>
          <a:xfrm>
            <a:off x="6857420" y="2060848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2022.06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5" name="모서리가 둥근 직사각형 274"/>
          <p:cNvSpPr/>
          <p:nvPr/>
        </p:nvSpPr>
        <p:spPr>
          <a:xfrm>
            <a:off x="7594870" y="2060848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2022.07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6" name="모서리가 둥근 직사각형 275"/>
          <p:cNvSpPr/>
          <p:nvPr/>
        </p:nvSpPr>
        <p:spPr>
          <a:xfrm>
            <a:off x="8332320" y="2060848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2022.08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7" name="모서리가 둥근 직사각형 276"/>
          <p:cNvSpPr/>
          <p:nvPr/>
        </p:nvSpPr>
        <p:spPr>
          <a:xfrm>
            <a:off x="2432720" y="2060848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2021.12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8" name="모서리가 둥근 직사각형 277"/>
          <p:cNvSpPr/>
          <p:nvPr/>
        </p:nvSpPr>
        <p:spPr>
          <a:xfrm>
            <a:off x="3170170" y="2060848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2022.01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9" name="모서리가 둥근 직사각형 278"/>
          <p:cNvSpPr/>
          <p:nvPr/>
        </p:nvSpPr>
        <p:spPr>
          <a:xfrm>
            <a:off x="3907620" y="2060848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2022.02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4645070" y="2060848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2022.03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8" name="텍스트 개체 틀 4">
            <a:extLst>
              <a:ext uri="{FF2B5EF4-FFF2-40B4-BE49-F238E27FC236}">
                <a16:creationId xmlns:a16="http://schemas.microsoft.com/office/drawing/2014/main" id="{12F91151-058B-4567-8270-0F9D9945F197}"/>
              </a:ext>
            </a:extLst>
          </p:cNvPr>
          <p:cNvSpPr txBox="1">
            <a:spLocks/>
          </p:cNvSpPr>
          <p:nvPr/>
        </p:nvSpPr>
        <p:spPr>
          <a:xfrm>
            <a:off x="465572" y="1235199"/>
            <a:ext cx="8159836" cy="53761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 smtClean="0">
                <a:latin typeface="+mn-ea"/>
              </a:rPr>
              <a:t>▶ '22</a:t>
            </a:r>
            <a:r>
              <a:rPr lang="ko-KR" altLang="en-US" sz="1200" dirty="0" smtClean="0">
                <a:latin typeface="+mn-ea"/>
              </a:rPr>
              <a:t>년 </a:t>
            </a:r>
            <a:r>
              <a:rPr lang="en-US" altLang="ko-KR" sz="1200" dirty="0" smtClean="0">
                <a:latin typeface="+mn-ea"/>
              </a:rPr>
              <a:t>Q4 </a:t>
            </a:r>
            <a:r>
              <a:rPr lang="ko-KR" altLang="en-US" sz="1200" dirty="0" smtClean="0">
                <a:latin typeface="+mn-ea"/>
              </a:rPr>
              <a:t>부터 신규 사업에 </a:t>
            </a:r>
            <a:r>
              <a:rPr lang="en-US" altLang="ko-KR" sz="1200" dirty="0" smtClean="0">
                <a:latin typeface="+mn-ea"/>
              </a:rPr>
              <a:t>3</a:t>
            </a:r>
            <a:r>
              <a:rPr lang="ko-KR" altLang="en-US" sz="1200" dirty="0" smtClean="0">
                <a:latin typeface="+mn-ea"/>
              </a:rPr>
              <a:t>차 개발 모듈</a:t>
            </a:r>
            <a:r>
              <a:rPr lang="en-US" altLang="ko-KR" sz="1200" dirty="0" smtClean="0">
                <a:latin typeface="+mn-ea"/>
              </a:rPr>
              <a:t>(CV BOQ, EL/CI 3D, </a:t>
            </a:r>
            <a:r>
              <a:rPr lang="en-US" altLang="ko-KR" sz="1200" dirty="0" err="1" smtClean="0">
                <a:latin typeface="+mn-ea"/>
              </a:rPr>
              <a:t>UoM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등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 적용 예정</a:t>
            </a:r>
            <a:endParaRPr lang="en-US" altLang="ko-KR" sz="12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+mn-ea"/>
              </a:rPr>
              <a:t>▶ MR/MS </a:t>
            </a:r>
            <a:r>
              <a:rPr lang="ko-KR" altLang="en-US" sz="1200" dirty="0" smtClean="0">
                <a:latin typeface="+mn-ea"/>
              </a:rPr>
              <a:t>뿐만 아니라</a:t>
            </a:r>
            <a:r>
              <a:rPr lang="en-US" altLang="ko-KR" sz="1200" dirty="0" smtClean="0">
                <a:latin typeface="+mn-ea"/>
              </a:rPr>
              <a:t> EL, CI </a:t>
            </a:r>
            <a:r>
              <a:rPr lang="ko-KR" altLang="en-US" sz="1200" dirty="0" smtClean="0">
                <a:latin typeface="+mn-ea"/>
              </a:rPr>
              <a:t>에서도 </a:t>
            </a:r>
            <a:r>
              <a:rPr lang="en-US" altLang="ko-KR" sz="1200" dirty="0" smtClean="0">
                <a:latin typeface="+mn-ea"/>
              </a:rPr>
              <a:t>EDW </a:t>
            </a:r>
            <a:r>
              <a:rPr lang="en-US" altLang="ko-KR" sz="1200" dirty="0" smtClean="0">
                <a:latin typeface="+mn-ea"/>
                <a:sym typeface="Wingdings" panose="05000000000000000000" pitchFamily="2" charset="2"/>
              </a:rPr>
              <a:t> MMS </a:t>
            </a:r>
            <a:r>
              <a:rPr lang="ko-KR" altLang="en-US" sz="1200" dirty="0" smtClean="0">
                <a:latin typeface="+mn-ea"/>
                <a:sym typeface="Wingdings" panose="05000000000000000000" pitchFamily="2" charset="2"/>
              </a:rPr>
              <a:t>연계 가능</a:t>
            </a:r>
            <a:endParaRPr lang="en-US" altLang="ko-KR" sz="1200" i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6119970" y="2060848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2022.05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256272" y="2556983"/>
            <a:ext cx="2319722" cy="1716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화면 </a:t>
            </a:r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/ DB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정의서 확정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2393648" y="3140794"/>
            <a:ext cx="2517017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기술 검토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658143" y="2556984"/>
            <a:ext cx="1047385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가이드 작성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520967" y="4155431"/>
            <a:ext cx="3342486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화면 </a:t>
            </a:r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/  DB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정의서 확정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512341" y="3350947"/>
            <a:ext cx="2041059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시나리오 </a:t>
            </a:r>
            <a:r>
              <a:rPr lang="ko-KR" altLang="en-US" sz="800" smtClean="0">
                <a:solidFill>
                  <a:srgbClr val="595959"/>
                </a:solidFill>
                <a:latin typeface="+mn-ea"/>
              </a:rPr>
              <a:t>작성 및 테스트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cxnSp>
        <p:nvCxnSpPr>
          <p:cNvPr id="150" name="꺾인 연결선 149"/>
          <p:cNvCxnSpPr>
            <a:endCxn id="149" idx="1"/>
          </p:cNvCxnSpPr>
          <p:nvPr/>
        </p:nvCxnSpPr>
        <p:spPr>
          <a:xfrm rot="16200000" flipH="1">
            <a:off x="7501232" y="3507727"/>
            <a:ext cx="141464" cy="180000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658143" y="3358968"/>
            <a:ext cx="1047385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가이드 작성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9136539" y="4144833"/>
            <a:ext cx="568989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인프라 점검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4" name="꺾인 연결선 163"/>
          <p:cNvCxnSpPr/>
          <p:nvPr/>
        </p:nvCxnSpPr>
        <p:spPr>
          <a:xfrm rot="16200000" flipH="1">
            <a:off x="8461760" y="4065077"/>
            <a:ext cx="147296" cy="180000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3680678" y="2784035"/>
            <a:ext cx="560709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CV BOQ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0" name="꺾인 연결선 89"/>
          <p:cNvCxnSpPr/>
          <p:nvPr/>
        </p:nvCxnSpPr>
        <p:spPr>
          <a:xfrm rot="16200000" flipH="1">
            <a:off x="3601200" y="2692568"/>
            <a:ext cx="147296" cy="180000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4400758" y="2783084"/>
            <a:ext cx="560709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EL 3D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3" name="꺾인 연결선 92"/>
          <p:cNvCxnSpPr/>
          <p:nvPr/>
        </p:nvCxnSpPr>
        <p:spPr>
          <a:xfrm rot="16200000" flipH="1">
            <a:off x="4321280" y="2691617"/>
            <a:ext cx="147296" cy="180000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5120838" y="2784035"/>
            <a:ext cx="560709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MMS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5" name="꺾인 연결선 94"/>
          <p:cNvCxnSpPr/>
          <p:nvPr/>
        </p:nvCxnSpPr>
        <p:spPr>
          <a:xfrm rot="16200000" flipH="1">
            <a:off x="5041360" y="2692568"/>
            <a:ext cx="147296" cy="180000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0069" y="3609040"/>
            <a:ext cx="560709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  <a:latin typeface="+mn-ea"/>
              </a:rPr>
              <a:t>UoM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0" name="꺾인 연결선 109"/>
          <p:cNvCxnSpPr/>
          <p:nvPr/>
        </p:nvCxnSpPr>
        <p:spPr>
          <a:xfrm rot="16200000" flipH="1">
            <a:off x="3640591" y="3517573"/>
            <a:ext cx="147296" cy="180000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440149" y="3608089"/>
            <a:ext cx="560709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ISO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2" name="꺾인 연결선 111"/>
          <p:cNvCxnSpPr/>
          <p:nvPr/>
        </p:nvCxnSpPr>
        <p:spPr>
          <a:xfrm rot="16200000" flipH="1">
            <a:off x="4360671" y="3516622"/>
            <a:ext cx="147296" cy="180000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5160229" y="3609040"/>
            <a:ext cx="560709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EDW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4" name="꺾인 연결선 113"/>
          <p:cNvCxnSpPr/>
          <p:nvPr/>
        </p:nvCxnSpPr>
        <p:spPr>
          <a:xfrm rot="16200000" flipH="1">
            <a:off x="5080751" y="3517573"/>
            <a:ext cx="147296" cy="180000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2386113" y="3354144"/>
            <a:ext cx="801998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업무 협의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414752" y="3933056"/>
            <a:ext cx="445905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업무 협의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1033370" y="4420486"/>
            <a:ext cx="1284616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제목 1"/>
          <p:cNvSpPr txBox="1">
            <a:spLocks/>
          </p:cNvSpPr>
          <p:nvPr/>
        </p:nvSpPr>
        <p:spPr>
          <a:xfrm>
            <a:off x="137989" y="12701"/>
            <a:ext cx="5184899" cy="549275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19847" algn="ctr" defTabSz="957776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39694" algn="ctr" defTabSz="957776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59540" algn="ctr" defTabSz="957776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79387" algn="ctr" defTabSz="957776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>
              <a:tabLst>
                <a:tab pos="1431871" algn="l"/>
              </a:tabLst>
              <a:defRPr/>
            </a:pPr>
            <a:r>
              <a:rPr lang="en-US" altLang="ko-KR" sz="2200" dirty="0">
                <a:solidFill>
                  <a:prstClr val="black"/>
                </a:solidFill>
                <a:latin typeface="+mn-ea"/>
                <a:ea typeface="+mn-ea"/>
              </a:rPr>
              <a:t>Ⅳ</a:t>
            </a:r>
            <a:r>
              <a:rPr kumimoji="0" lang="en-US" altLang="ko-KR" sz="2200" kern="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kumimoji="0" lang="ko-KR" altLang="en-US" sz="2200" kern="0" dirty="0" smtClean="0">
                <a:solidFill>
                  <a:srgbClr val="000000"/>
                </a:solidFill>
                <a:latin typeface="+mn-ea"/>
                <a:ea typeface="+mn-ea"/>
              </a:rPr>
              <a:t> 향후 계획</a:t>
            </a:r>
            <a:endParaRPr kumimoji="0" lang="ko-KR" altLang="en-US" sz="220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dirty="0" smtClean="0">
                <a:solidFill>
                  <a:prstClr val="white"/>
                </a:solidFill>
                <a:latin typeface="+mn-ea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추진 일정</a:t>
            </a:r>
            <a:endParaRPr lang="ko-KR" altLang="en-US" sz="1200" b="1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9696545" y="2388985"/>
            <a:ext cx="0" cy="3844818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utoShape 581"/>
          <p:cNvSpPr>
            <a:spLocks noChangeArrowheads="1"/>
          </p:cNvSpPr>
          <p:nvPr/>
        </p:nvSpPr>
        <p:spPr bwMode="auto">
          <a:xfrm flipV="1">
            <a:off x="9638509" y="3068960"/>
            <a:ext cx="118308" cy="75385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 lIns="0" tIns="0" rIns="0" anchor="ctr"/>
          <a:lstStyle/>
          <a:p>
            <a:pPr>
              <a:lnSpc>
                <a:spcPct val="180000"/>
              </a:lnSpc>
              <a:buSzPct val="120000"/>
              <a:buFont typeface="Wingdings" pitchFamily="2" charset="2"/>
              <a:buNone/>
              <a:defRPr/>
            </a:pPr>
            <a:endParaRPr lang="ko-KR" altLang="en-US" sz="1000" b="1" dirty="0">
              <a:solidFill>
                <a:srgbClr val="434343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8354310" y="3933056"/>
            <a:ext cx="676923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smtClean="0">
                <a:solidFill>
                  <a:srgbClr val="595959"/>
                </a:solidFill>
                <a:latin typeface="+mn-ea"/>
              </a:rPr>
              <a:t>보안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점검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7542590" y="2776476"/>
            <a:ext cx="604238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단위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통합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7551274" y="3578460"/>
            <a:ext cx="604238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단위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통합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8517657" y="4144833"/>
            <a:ext cx="568989" cy="180000"/>
          </a:xfrm>
          <a:prstGeom prst="rect">
            <a:avLst/>
          </a:prstGeom>
          <a:solidFill>
            <a:srgbClr val="2EA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모의해킹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998261" y="4669756"/>
            <a:ext cx="3499445" cy="1352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EL/CI 3D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63974" y="4838198"/>
            <a:ext cx="3181314" cy="1352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MMS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기능 개선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640996" y="5076800"/>
            <a:ext cx="3849390" cy="1352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err="1" smtClean="0">
                <a:solidFill>
                  <a:srgbClr val="595959"/>
                </a:solidFill>
                <a:latin typeface="+mn-ea"/>
              </a:rPr>
              <a:t>UoM</a:t>
            </a:r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관리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149942" y="5261499"/>
            <a:ext cx="5123538" cy="1352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ISO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기능 개선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764525" y="5429941"/>
            <a:ext cx="2629185" cy="1352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EDW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기능 개선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772087" y="5684948"/>
            <a:ext cx="2629185" cy="1352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ABOQ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기능 개선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637588" y="5869647"/>
            <a:ext cx="5635892" cy="1352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VOC 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229248" y="6054131"/>
            <a:ext cx="2892104" cy="1352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solidFill>
                  <a:srgbClr val="595959"/>
                </a:solidFill>
                <a:latin typeface="+mn-ea"/>
              </a:rPr>
              <a:t>Handover </a:t>
            </a:r>
            <a:r>
              <a:rPr lang="ko-KR" altLang="en-US" sz="800" dirty="0" smtClean="0">
                <a:solidFill>
                  <a:srgbClr val="595959"/>
                </a:solidFill>
                <a:latin typeface="+mn-ea"/>
              </a:rPr>
              <a:t>연계</a:t>
            </a:r>
            <a:endParaRPr lang="ko-KR" altLang="en-US" sz="8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9069772" y="2066912"/>
            <a:ext cx="626773" cy="26507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2022.09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1869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48604"/>
              </p:ext>
            </p:extLst>
          </p:nvPr>
        </p:nvGraphicFramePr>
        <p:xfrm>
          <a:off x="200472" y="3212976"/>
          <a:ext cx="3672696" cy="2762381"/>
        </p:xfrm>
        <a:graphic>
          <a:graphicData uri="http://schemas.openxmlformats.org/drawingml/2006/table">
            <a:tbl>
              <a:tblPr/>
              <a:tblGrid>
                <a:gridCol w="679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6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C-PR(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  <a:t>화공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매니저</a:t>
                      </a:r>
                      <a:endParaRPr lang="ko-KR" altLang="en-US" sz="800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이승준</a:t>
                      </a:r>
                      <a:endParaRPr lang="ko-KR" altLang="en-US" sz="800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매니저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최주애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E-PR(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환경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책임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강영환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CI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남창호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P-PR(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  <a:t>전력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민신홍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이상철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38558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김효빈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매니저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양정우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PI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백재근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매니저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신주영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이요한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원지현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070330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박형록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김대훈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박기범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매니저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송창훈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51292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매니저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황석원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이승제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386566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플랜트설계관리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책임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장경선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287150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17823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91064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493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82617"/>
                  </a:ext>
                </a:extLst>
              </a:tr>
            </a:tbl>
          </a:graphicData>
        </a:graphic>
      </p:graphicFrame>
      <p:sp>
        <p:nvSpPr>
          <p:cNvPr id="68" name="제목 1"/>
          <p:cNvSpPr txBox="1">
            <a:spLocks/>
          </p:cNvSpPr>
          <p:nvPr/>
        </p:nvSpPr>
        <p:spPr>
          <a:xfrm>
            <a:off x="137989" y="12701"/>
            <a:ext cx="5184899" cy="549275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defTabSz="957263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19847" algn="ctr" defTabSz="957776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39694" algn="ctr" defTabSz="957776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59540" algn="ctr" defTabSz="957776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79387" algn="ctr" defTabSz="957776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>
              <a:tabLst>
                <a:tab pos="1431871" algn="l"/>
              </a:tabLst>
              <a:defRPr/>
            </a:pPr>
            <a:r>
              <a:rPr lang="en-US" altLang="ko-KR" sz="2200" dirty="0">
                <a:solidFill>
                  <a:prstClr val="black"/>
                </a:solidFill>
                <a:latin typeface="+mn-ea"/>
                <a:ea typeface="+mn-ea"/>
              </a:rPr>
              <a:t>Ⅳ</a:t>
            </a:r>
            <a:r>
              <a:rPr kumimoji="0" lang="en-US" altLang="ko-KR" sz="2200" kern="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kumimoji="0" lang="ko-KR" altLang="en-US" sz="2200" kern="0" dirty="0" smtClean="0">
                <a:solidFill>
                  <a:srgbClr val="000000"/>
                </a:solidFill>
                <a:latin typeface="+mn-ea"/>
                <a:ea typeface="+mn-ea"/>
              </a:rPr>
              <a:t> 향후 계획</a:t>
            </a:r>
            <a:endParaRPr kumimoji="0" lang="ko-KR" altLang="en-US" sz="220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dirty="0" smtClean="0">
                <a:solidFill>
                  <a:prstClr val="white"/>
                </a:solidFill>
                <a:latin typeface="+mn-ea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1200" b="1" dirty="0" smtClean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차 개발 추진 조직</a:t>
            </a:r>
            <a:endParaRPr lang="ko-KR" altLang="en-US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2" name="내용 개체 틀 13"/>
          <p:cNvSpPr txBox="1">
            <a:spLocks/>
          </p:cNvSpPr>
          <p:nvPr/>
        </p:nvSpPr>
        <p:spPr>
          <a:xfrm>
            <a:off x="408557" y="1234852"/>
            <a:ext cx="7664790" cy="569229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fontAlgn="auto"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1) TFT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구성 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1000" dirty="0" smtClean="0">
                <a:solidFill>
                  <a:sysClr val="windowText" lastClr="000000"/>
                </a:solidFill>
                <a:latin typeface="맑은 고딕"/>
                <a:ea typeface="맑은 고딕"/>
              </a:rPr>
              <a:t>스마트플랫폼팀</a:t>
            </a:r>
            <a:r>
              <a:rPr kumimoji="0" lang="en-US" altLang="ko-KR" sz="1000" dirty="0" smtClean="0">
                <a:solidFill>
                  <a:sysClr val="windowText" lastClr="000000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00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+ </a:t>
            </a:r>
            <a:r>
              <a:rPr kumimoji="0" lang="ko-KR" altLang="en-US" sz="1000" dirty="0" smtClean="0">
                <a:solidFill>
                  <a:sysClr val="windowText" lastClr="000000"/>
                </a:solidFill>
                <a:latin typeface="맑은 고딕"/>
                <a:ea typeface="맑은 고딕"/>
              </a:rPr>
              <a:t>플랜트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BI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추진팀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+ </a:t>
            </a:r>
            <a:r>
              <a:rPr kumimoji="0" lang="ko-KR" altLang="en-US" sz="1000" dirty="0" smtClean="0">
                <a:solidFill>
                  <a:sysClr val="windowText" lastClr="000000"/>
                </a:solidFill>
                <a:latin typeface="맑은 고딕"/>
                <a:ea typeface="맑은 고딕"/>
              </a:rPr>
              <a:t>엔지니어링사업부 </a:t>
            </a:r>
            <a:r>
              <a:rPr kumimoji="0" lang="en-US" altLang="ko-KR" sz="1000" dirty="0" smtClean="0">
                <a:solidFill>
                  <a:sysClr val="windowText" lastClr="000000"/>
                </a:solidFill>
                <a:latin typeface="맑은 고딕"/>
                <a:ea typeface="맑은 고딕"/>
              </a:rPr>
              <a:t>+ </a:t>
            </a:r>
            <a:r>
              <a:rPr kumimoji="0" lang="ko-KR" altLang="en-US" sz="10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전문업체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lvl="0" indent="0" fontAlgn="auto"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운영 기간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’21.12 ~ ’22/09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65" name="AutoShape 19"/>
          <p:cNvCxnSpPr>
            <a:cxnSpLocks noChangeShapeType="1"/>
            <a:stCxn id="169" idx="2"/>
            <a:endCxn id="175" idx="0"/>
          </p:cNvCxnSpPr>
          <p:nvPr/>
        </p:nvCxnSpPr>
        <p:spPr bwMode="auto">
          <a:xfrm rot="5400000">
            <a:off x="3400186" y="816756"/>
            <a:ext cx="360225" cy="285872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7" name="Group 9"/>
          <p:cNvGrpSpPr>
            <a:grpSpLocks/>
          </p:cNvGrpSpPr>
          <p:nvPr/>
        </p:nvGrpSpPr>
        <p:grpSpPr bwMode="auto">
          <a:xfrm>
            <a:off x="3785156" y="1772816"/>
            <a:ext cx="2449003" cy="330502"/>
            <a:chOff x="1890" y="912"/>
            <a:chExt cx="1831" cy="558"/>
          </a:xfrm>
        </p:grpSpPr>
        <p:sp>
          <p:nvSpPr>
            <p:cNvPr id="168" name="Freeform 10"/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>
                <a:gd name="T0" fmla="*/ 1615 w 1120"/>
                <a:gd name="T1" fmla="*/ 138 h 252"/>
                <a:gd name="T2" fmla="*/ 1609 w 1120"/>
                <a:gd name="T3" fmla="*/ 137 h 252"/>
                <a:gd name="T4" fmla="*/ 1586 w 1120"/>
                <a:gd name="T5" fmla="*/ 135 h 252"/>
                <a:gd name="T6" fmla="*/ 1549 w 1120"/>
                <a:gd name="T7" fmla="*/ 131 h 252"/>
                <a:gd name="T8" fmla="*/ 1497 w 1120"/>
                <a:gd name="T9" fmla="*/ 127 h 252"/>
                <a:gd name="T10" fmla="*/ 1430 w 1120"/>
                <a:gd name="T11" fmla="*/ 122 h 252"/>
                <a:gd name="T12" fmla="*/ 1353 w 1120"/>
                <a:gd name="T13" fmla="*/ 116 h 252"/>
                <a:gd name="T14" fmla="*/ 1263 w 1120"/>
                <a:gd name="T15" fmla="*/ 112 h 252"/>
                <a:gd name="T16" fmla="*/ 1162 w 1120"/>
                <a:gd name="T17" fmla="*/ 107 h 252"/>
                <a:gd name="T18" fmla="*/ 1053 w 1120"/>
                <a:gd name="T19" fmla="*/ 104 h 252"/>
                <a:gd name="T20" fmla="*/ 932 w 1120"/>
                <a:gd name="T21" fmla="*/ 101 h 252"/>
                <a:gd name="T22" fmla="*/ 802 w 1120"/>
                <a:gd name="T23" fmla="*/ 101 h 252"/>
                <a:gd name="T24" fmla="*/ 672 w 1120"/>
                <a:gd name="T25" fmla="*/ 101 h 252"/>
                <a:gd name="T26" fmla="*/ 554 w 1120"/>
                <a:gd name="T27" fmla="*/ 104 h 252"/>
                <a:gd name="T28" fmla="*/ 444 w 1120"/>
                <a:gd name="T29" fmla="*/ 107 h 252"/>
                <a:gd name="T30" fmla="*/ 343 w 1120"/>
                <a:gd name="T31" fmla="*/ 112 h 252"/>
                <a:gd name="T32" fmla="*/ 257 w 1120"/>
                <a:gd name="T33" fmla="*/ 116 h 252"/>
                <a:gd name="T34" fmla="*/ 182 w 1120"/>
                <a:gd name="T35" fmla="*/ 122 h 252"/>
                <a:gd name="T36" fmla="*/ 118 w 1120"/>
                <a:gd name="T37" fmla="*/ 127 h 252"/>
                <a:gd name="T38" fmla="*/ 66 w 1120"/>
                <a:gd name="T39" fmla="*/ 131 h 252"/>
                <a:gd name="T40" fmla="*/ 29 w 1120"/>
                <a:gd name="T41" fmla="*/ 135 h 252"/>
                <a:gd name="T42" fmla="*/ 9 w 1120"/>
                <a:gd name="T43" fmla="*/ 137 h 252"/>
                <a:gd name="T44" fmla="*/ 0 w 1120"/>
                <a:gd name="T45" fmla="*/ 138 h 252"/>
                <a:gd name="T46" fmla="*/ 0 w 1120"/>
                <a:gd name="T47" fmla="*/ 34 h 252"/>
                <a:gd name="T48" fmla="*/ 808 w 1120"/>
                <a:gd name="T49" fmla="*/ 0 h 252"/>
                <a:gd name="T50" fmla="*/ 1615 w 1120"/>
                <a:gd name="T51" fmla="*/ 34 h 252"/>
                <a:gd name="T52" fmla="*/ 1615 w 1120"/>
                <a:gd name="T53" fmla="*/ 138 h 252"/>
                <a:gd name="T54" fmla="*/ 1615 w 1120"/>
                <a:gd name="T55" fmla="*/ 138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1000" b="1" kern="0" smtClea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69" name="Rectangle 11"/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>
                <a:defRPr/>
              </a:pPr>
              <a:r>
                <a:rPr lang="en-US" altLang="ko-KR" sz="1000" b="1" kern="0" dirty="0" smtClean="0">
                  <a:solidFill>
                    <a:srgbClr val="FFFFFF"/>
                  </a:solidFill>
                  <a:latin typeface="+mn-ea"/>
                  <a:ea typeface="+mn-ea"/>
                </a:rPr>
                <a:t>E-Space TFT</a:t>
              </a:r>
            </a:p>
          </p:txBody>
        </p:sp>
      </p:grpSp>
      <p:cxnSp>
        <p:nvCxnSpPr>
          <p:cNvPr id="170" name="AutoShape 19"/>
          <p:cNvCxnSpPr>
            <a:cxnSpLocks noChangeShapeType="1"/>
            <a:stCxn id="169" idx="2"/>
            <a:endCxn id="178" idx="0"/>
          </p:cNvCxnSpPr>
          <p:nvPr/>
        </p:nvCxnSpPr>
        <p:spPr bwMode="auto">
          <a:xfrm rot="16200000" flipH="1">
            <a:off x="5719343" y="1356318"/>
            <a:ext cx="360225" cy="177959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" name="모서리가 둥근 직사각형 170"/>
          <p:cNvSpPr/>
          <p:nvPr/>
        </p:nvSpPr>
        <p:spPr bwMode="auto">
          <a:xfrm>
            <a:off x="100349" y="2538010"/>
            <a:ext cx="3916547" cy="4099177"/>
          </a:xfrm>
          <a:prstGeom prst="roundRect">
            <a:avLst>
              <a:gd name="adj" fmla="val 3157"/>
            </a:avLst>
          </a:prstGeom>
          <a:noFill/>
          <a:ln w="1270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none" lIns="0" tIns="0" rIns="0" bIns="0" rtlCol="0" anchor="t" anchorCtr="0">
            <a:noAutofit/>
          </a:bodyPr>
          <a:lstStyle/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endParaRPr lang="en-US" altLang="ko-KR" sz="900" b="0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</p:txBody>
      </p:sp>
      <p:sp>
        <p:nvSpPr>
          <p:cNvPr id="172" name="모서리가 둥근 직사각형 171"/>
          <p:cNvSpPr/>
          <p:nvPr/>
        </p:nvSpPr>
        <p:spPr bwMode="auto">
          <a:xfrm>
            <a:off x="5928317" y="2538008"/>
            <a:ext cx="1736972" cy="4099181"/>
          </a:xfrm>
          <a:prstGeom prst="roundRect">
            <a:avLst>
              <a:gd name="adj" fmla="val 3157"/>
            </a:avLst>
          </a:prstGeom>
          <a:noFill/>
          <a:ln w="1270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none" lIns="0" tIns="0" rIns="0" bIns="0" rtlCol="0" anchor="t" anchorCtr="0">
            <a:noAutofit/>
          </a:bodyPr>
          <a:lstStyle/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endParaRPr lang="en-US" altLang="ko-KR" sz="500" b="0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900" b="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</a:p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ko-KR" altLang="en-US" sz="9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endParaRPr lang="ko-KR" altLang="en-US" sz="9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</p:txBody>
      </p:sp>
      <p:grpSp>
        <p:nvGrpSpPr>
          <p:cNvPr id="173" name="Group 3"/>
          <p:cNvGrpSpPr>
            <a:grpSpLocks/>
          </p:cNvGrpSpPr>
          <p:nvPr/>
        </p:nvGrpSpPr>
        <p:grpSpPr bwMode="auto">
          <a:xfrm>
            <a:off x="1445880" y="2426228"/>
            <a:ext cx="1410113" cy="348318"/>
            <a:chOff x="596" y="1824"/>
            <a:chExt cx="1440" cy="562"/>
          </a:xfrm>
        </p:grpSpPr>
        <p:sp>
          <p:nvSpPr>
            <p:cNvPr id="174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b="1" kern="0" smtClea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75" name="Rectangle 5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solidFill>
              <a:srgbClr val="4780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900" b="1" kern="0" dirty="0" smtClean="0">
                  <a:solidFill>
                    <a:srgbClr val="FFFFFF"/>
                  </a:solidFill>
                  <a:latin typeface="+mn-ea"/>
                  <a:ea typeface="+mn-ea"/>
                </a:rPr>
                <a:t>엔지니어링사업부</a:t>
              </a:r>
              <a:endParaRPr lang="ko-KR" altLang="en-US" sz="900" b="1" kern="0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6084196" y="2426228"/>
            <a:ext cx="1410113" cy="348318"/>
            <a:chOff x="2273573" y="2528732"/>
            <a:chExt cx="1526422" cy="446088"/>
          </a:xfrm>
        </p:grpSpPr>
        <p:sp>
          <p:nvSpPr>
            <p:cNvPr id="177" name="Freeform 4"/>
            <p:cNvSpPr>
              <a:spLocks/>
            </p:cNvSpPr>
            <p:nvPr/>
          </p:nvSpPr>
          <p:spPr bwMode="gray">
            <a:xfrm>
              <a:off x="2363674" y="2824007"/>
              <a:ext cx="1346219" cy="150813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78" name="Rectangle 5"/>
            <p:cNvSpPr>
              <a:spLocks noChangeArrowheads="1"/>
            </p:cNvSpPr>
            <p:nvPr/>
          </p:nvSpPr>
          <p:spPr bwMode="gray">
            <a:xfrm>
              <a:off x="2273573" y="2528732"/>
              <a:ext cx="1526422" cy="381000"/>
            </a:xfrm>
            <a:prstGeom prst="rect">
              <a:avLst/>
            </a:prstGeom>
            <a:solidFill>
              <a:srgbClr val="F79646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스마트플랫폼팀</a:t>
              </a:r>
            </a:p>
          </p:txBody>
        </p:sp>
      </p:grpSp>
      <p:sp>
        <p:nvSpPr>
          <p:cNvPr id="179" name="Text Box 2"/>
          <p:cNvSpPr txBox="1">
            <a:spLocks noChangeArrowheads="1"/>
          </p:cNvSpPr>
          <p:nvPr/>
        </p:nvSpPr>
        <p:spPr bwMode="auto">
          <a:xfrm>
            <a:off x="5903967" y="2884535"/>
            <a:ext cx="1727869" cy="228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  <a:ea typeface="+mn-ea"/>
              </a:rPr>
              <a:t>▶ 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  <a:ea typeface="+mn-ea"/>
              </a:rPr>
              <a:t>프로젝트기술팀 </a:t>
            </a:r>
            <a:r>
              <a:rPr lang="en-US" altLang="ko-KR" sz="900" b="1">
                <a:solidFill>
                  <a:prstClr val="black"/>
                </a:solidFill>
                <a:latin typeface="+mn-ea"/>
                <a:ea typeface="+mn-ea"/>
              </a:rPr>
              <a:t>: </a:t>
            </a:r>
            <a:r>
              <a:rPr lang="en-US" altLang="ko-KR" sz="900" b="1" smtClean="0">
                <a:solidFill>
                  <a:prstClr val="black"/>
                </a:solidFill>
                <a:latin typeface="+mn-ea"/>
                <a:ea typeface="+mn-ea"/>
              </a:rPr>
              <a:t>6</a:t>
            </a:r>
            <a:r>
              <a:rPr lang="ko-KR" altLang="en-US" sz="900" b="1" smtClean="0">
                <a:solidFill>
                  <a:prstClr val="black"/>
                </a:solidFill>
                <a:latin typeface="+mn-ea"/>
                <a:ea typeface="+mn-ea"/>
              </a:rPr>
              <a:t>명</a:t>
            </a:r>
            <a:endParaRPr lang="ko-KR" altLang="en-US" sz="9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prstClr val="black"/>
                </a:solidFill>
                <a:latin typeface="+mn-ea"/>
                <a:ea typeface="+mn-ea"/>
              </a:rPr>
              <a:t>      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  <a:ea typeface="+mn-ea"/>
              </a:rPr>
              <a:t>배승현 책임</a:t>
            </a:r>
            <a:endParaRPr lang="en-US" altLang="ko-KR" sz="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  <a:ea typeface="+mn-ea"/>
              </a:rPr>
              <a:t>   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  <a:ea typeface="+mn-ea"/>
              </a:rPr>
              <a:t>  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  <a:ea typeface="+mn-ea"/>
              </a:rPr>
              <a:t>허병은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  <a:ea typeface="+mn-ea"/>
              </a:rPr>
              <a:t> 책임</a:t>
            </a:r>
            <a:endParaRPr lang="en-US" altLang="ko-KR" sz="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 smtClean="0">
                <a:solidFill>
                  <a:schemeClr val="tx1"/>
                </a:solidFill>
                <a:latin typeface="+mn-ea"/>
                <a:ea typeface="+mn-ea"/>
              </a:rPr>
              <a:t>           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  <a:ea typeface="+mn-ea"/>
              </a:rPr>
              <a:t>남승학 책임</a:t>
            </a:r>
            <a:endParaRPr lang="en-US" altLang="ko-KR" sz="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  <a:ea typeface="+mn-ea"/>
              </a:rPr>
              <a:t>          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  <a:ea typeface="+mn-ea"/>
              </a:rPr>
              <a:t>현진우 책임</a:t>
            </a:r>
            <a:endParaRPr lang="en-US" altLang="ko-KR" sz="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  <a:ea typeface="+mn-ea"/>
              </a:rPr>
              <a:t>            오도영 책임</a:t>
            </a:r>
            <a:endParaRPr lang="en-US" altLang="ko-KR" sz="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+mn-ea"/>
                <a:ea typeface="+mn-ea"/>
              </a:rPr>
              <a:t>           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  <a:ea typeface="+mn-ea"/>
              </a:rPr>
              <a:t>한태희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  <a:ea typeface="+mn-ea"/>
              </a:rPr>
              <a:t> 매니저</a:t>
            </a:r>
            <a:endParaRPr lang="en-US" altLang="ko-KR" sz="8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6175857" y="5519168"/>
            <a:ext cx="1287796" cy="23420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주요 역무</a:t>
            </a:r>
          </a:p>
        </p:txBody>
      </p:sp>
      <p:sp>
        <p:nvSpPr>
          <p:cNvPr id="181" name="Freeform 28"/>
          <p:cNvSpPr>
            <a:spLocks/>
          </p:cNvSpPr>
          <p:nvPr/>
        </p:nvSpPr>
        <p:spPr bwMode="auto">
          <a:xfrm>
            <a:off x="6020579" y="5328140"/>
            <a:ext cx="1525000" cy="152056"/>
          </a:xfrm>
          <a:custGeom>
            <a:avLst/>
            <a:gdLst>
              <a:gd name="T0" fmla="*/ 0 w 712"/>
              <a:gd name="T1" fmla="*/ 2 h 64"/>
              <a:gd name="T2" fmla="*/ 298 w 712"/>
              <a:gd name="T3" fmla="*/ 2 h 64"/>
              <a:gd name="T4" fmla="*/ 360 w 712"/>
              <a:gd name="T5" fmla="*/ 64 h 64"/>
              <a:gd name="T6" fmla="*/ 426 w 712"/>
              <a:gd name="T7" fmla="*/ 0 h 64"/>
              <a:gd name="T8" fmla="*/ 712 w 712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2" h="64">
                <a:moveTo>
                  <a:pt x="0" y="2"/>
                </a:moveTo>
                <a:lnTo>
                  <a:pt x="298" y="2"/>
                </a:lnTo>
                <a:lnTo>
                  <a:pt x="360" y="64"/>
                </a:lnTo>
                <a:lnTo>
                  <a:pt x="426" y="0"/>
                </a:lnTo>
                <a:lnTo>
                  <a:pt x="712" y="0"/>
                </a:lnTo>
              </a:path>
            </a:pathLst>
          </a:custGeom>
          <a:noFill/>
          <a:ln w="9525" cap="flat" cmpd="sng" algn="ctr">
            <a:solidFill>
              <a:srgbClr val="4F81BD">
                <a:lumMod val="75000"/>
              </a:srgbClr>
            </a:solidFill>
            <a:prstDash val="solid"/>
          </a:ln>
          <a:effectLst>
            <a:outerShdw blurRad="38100" dist="25400" dir="2700000" algn="ctr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2" name="Text Box 2"/>
          <p:cNvSpPr txBox="1">
            <a:spLocks noChangeArrowheads="1"/>
          </p:cNvSpPr>
          <p:nvPr/>
        </p:nvSpPr>
        <p:spPr bwMode="auto">
          <a:xfrm>
            <a:off x="5905689" y="5734321"/>
            <a:ext cx="1726148" cy="10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b="1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 - </a:t>
            </a:r>
            <a:r>
              <a:rPr lang="en-US" altLang="ko-KR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TFT </a:t>
            </a:r>
            <a:r>
              <a:rPr lang="ko-KR" altLang="en-US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운영 주관</a:t>
            </a: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 </a:t>
            </a: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- </a:t>
            </a: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전체 </a:t>
            </a: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Coordination </a:t>
            </a: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업무 </a:t>
            </a: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 </a:t>
            </a: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- </a:t>
            </a: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시스템간 </a:t>
            </a: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I/F 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기능 </a:t>
            </a: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검토</a:t>
            </a: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 - </a:t>
            </a: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최종 결과보고서 작성</a:t>
            </a:r>
          </a:p>
        </p:txBody>
      </p:sp>
      <p:sp>
        <p:nvSpPr>
          <p:cNvPr id="183" name="모서리가 둥근 직사각형 182"/>
          <p:cNvSpPr/>
          <p:nvPr/>
        </p:nvSpPr>
        <p:spPr bwMode="auto">
          <a:xfrm>
            <a:off x="8034551" y="2541046"/>
            <a:ext cx="1736972" cy="4096142"/>
          </a:xfrm>
          <a:prstGeom prst="roundRect">
            <a:avLst>
              <a:gd name="adj" fmla="val 3157"/>
            </a:avLst>
          </a:prstGeom>
          <a:noFill/>
          <a:ln w="1270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none" lIns="0" tIns="0" rIns="0" bIns="0" rtlCol="0" anchor="t" anchorCtr="0">
            <a:noAutofit/>
          </a:bodyPr>
          <a:lstStyle/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endParaRPr lang="en-US" altLang="ko-KR" sz="500" b="0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900" b="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</a:p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ko-KR" altLang="en-US" sz="9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endParaRPr lang="ko-KR" altLang="en-US" sz="9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</p:txBody>
      </p:sp>
      <p:grpSp>
        <p:nvGrpSpPr>
          <p:cNvPr id="184" name="그룹 183"/>
          <p:cNvGrpSpPr/>
          <p:nvPr/>
        </p:nvGrpSpPr>
        <p:grpSpPr>
          <a:xfrm>
            <a:off x="8190430" y="2429267"/>
            <a:ext cx="1410113" cy="348318"/>
            <a:chOff x="2273573" y="2528732"/>
            <a:chExt cx="1526422" cy="446088"/>
          </a:xfrm>
        </p:grpSpPr>
        <p:sp>
          <p:nvSpPr>
            <p:cNvPr id="185" name="Freeform 4"/>
            <p:cNvSpPr>
              <a:spLocks/>
            </p:cNvSpPr>
            <p:nvPr/>
          </p:nvSpPr>
          <p:spPr bwMode="gray">
            <a:xfrm>
              <a:off x="2363674" y="2824007"/>
              <a:ext cx="1346219" cy="150813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86" name="Rectangle 5"/>
            <p:cNvSpPr>
              <a:spLocks noChangeArrowheads="1"/>
            </p:cNvSpPr>
            <p:nvPr/>
          </p:nvSpPr>
          <p:spPr bwMode="gray">
            <a:xfrm>
              <a:off x="2273573" y="2528732"/>
              <a:ext cx="1526422" cy="381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전문업체</a:t>
              </a:r>
            </a:p>
          </p:txBody>
        </p:sp>
      </p:grpSp>
      <p:sp>
        <p:nvSpPr>
          <p:cNvPr id="187" name="Text Box 2"/>
          <p:cNvSpPr txBox="1">
            <a:spLocks noChangeArrowheads="1"/>
          </p:cNvSpPr>
          <p:nvPr/>
        </p:nvSpPr>
        <p:spPr bwMode="auto">
          <a:xfrm>
            <a:off x="8000127" y="2887574"/>
            <a:ext cx="1625290" cy="16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  <a:ea typeface="+mn-ea"/>
              </a:rPr>
              <a:t>▶ 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  <a:ea typeface="+mn-ea"/>
              </a:rPr>
              <a:t>Consulting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ea typeface="+mn-ea"/>
              </a:rPr>
              <a:t>: 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  <a:ea typeface="+mn-ea"/>
              </a:rPr>
              <a:t>N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  <a:ea typeface="+mn-ea"/>
              </a:rPr>
              <a:t>명</a:t>
            </a:r>
            <a:endParaRPr lang="ko-KR" altLang="en-US" sz="9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+mn-ea"/>
                <a:ea typeface="+mn-ea"/>
              </a:rPr>
              <a:t> -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ea typeface="+mn-ea"/>
              </a:rPr>
              <a:t>특</a:t>
            </a:r>
            <a:r>
              <a:rPr lang="ko-KR" altLang="en-US" sz="900" dirty="0">
                <a:solidFill>
                  <a:prstClr val="black"/>
                </a:solidFill>
                <a:latin typeface="+mn-ea"/>
                <a:ea typeface="+mn-ea"/>
              </a:rPr>
              <a:t>급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ea typeface="+mn-ea"/>
              </a:rPr>
              <a:t> 컨설턴트</a:t>
            </a:r>
            <a:endParaRPr lang="en-US" altLang="ko-KR" sz="9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lang="ko-KR" altLang="en-US" sz="900" dirty="0">
                <a:solidFill>
                  <a:prstClr val="black"/>
                </a:solidFill>
                <a:latin typeface="+mn-ea"/>
                <a:ea typeface="+mn-ea"/>
              </a:rPr>
              <a:t>고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ea typeface="+mn-ea"/>
              </a:rPr>
              <a:t>급 분석가</a:t>
            </a:r>
            <a:endParaRPr lang="en-US" altLang="ko-KR" sz="9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endParaRPr lang="en-US" altLang="ko-KR" sz="9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900" b="1" dirty="0">
                <a:solidFill>
                  <a:prstClr val="black"/>
                </a:solidFill>
                <a:latin typeface="+mn-ea"/>
                <a:ea typeface="+mn-ea"/>
              </a:rPr>
              <a:t>▶ 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  <a:ea typeface="+mn-ea"/>
              </a:rPr>
              <a:t>Developer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ea typeface="+mn-ea"/>
              </a:rPr>
              <a:t>: M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  <a:ea typeface="+mn-ea"/>
              </a:rPr>
              <a:t>명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+mn-ea"/>
                <a:ea typeface="+mn-ea"/>
              </a:rPr>
              <a:t> -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ea typeface="+mn-ea"/>
              </a:rPr>
              <a:t>개발자 </a:t>
            </a:r>
            <a:endParaRPr lang="en-US" altLang="ko-KR" sz="9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endParaRPr lang="en-US" altLang="ko-KR" sz="900" dirty="0" smtClean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8282091" y="5519168"/>
            <a:ext cx="1287796" cy="23420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주요 역무</a:t>
            </a:r>
          </a:p>
        </p:txBody>
      </p:sp>
      <p:sp>
        <p:nvSpPr>
          <p:cNvPr id="189" name="Freeform 28"/>
          <p:cNvSpPr>
            <a:spLocks/>
          </p:cNvSpPr>
          <p:nvPr/>
        </p:nvSpPr>
        <p:spPr bwMode="auto">
          <a:xfrm>
            <a:off x="8126813" y="5328140"/>
            <a:ext cx="1525000" cy="152056"/>
          </a:xfrm>
          <a:custGeom>
            <a:avLst/>
            <a:gdLst>
              <a:gd name="T0" fmla="*/ 0 w 712"/>
              <a:gd name="T1" fmla="*/ 2 h 64"/>
              <a:gd name="T2" fmla="*/ 298 w 712"/>
              <a:gd name="T3" fmla="*/ 2 h 64"/>
              <a:gd name="T4" fmla="*/ 360 w 712"/>
              <a:gd name="T5" fmla="*/ 64 h 64"/>
              <a:gd name="T6" fmla="*/ 426 w 712"/>
              <a:gd name="T7" fmla="*/ 0 h 64"/>
              <a:gd name="T8" fmla="*/ 712 w 712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2" h="64">
                <a:moveTo>
                  <a:pt x="0" y="2"/>
                </a:moveTo>
                <a:lnTo>
                  <a:pt x="298" y="2"/>
                </a:lnTo>
                <a:lnTo>
                  <a:pt x="360" y="64"/>
                </a:lnTo>
                <a:lnTo>
                  <a:pt x="426" y="0"/>
                </a:lnTo>
                <a:lnTo>
                  <a:pt x="712" y="0"/>
                </a:lnTo>
              </a:path>
            </a:pathLst>
          </a:custGeom>
          <a:noFill/>
          <a:ln w="9525" cap="flat" cmpd="sng" algn="ctr">
            <a:solidFill>
              <a:srgbClr val="4F81BD">
                <a:lumMod val="75000"/>
              </a:srgbClr>
            </a:solidFill>
            <a:prstDash val="solid"/>
          </a:ln>
          <a:effectLst>
            <a:outerShdw blurRad="38100" dist="25400" dir="2700000" algn="ctr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0" name="Text Box 2"/>
          <p:cNvSpPr txBox="1">
            <a:spLocks noChangeArrowheads="1"/>
          </p:cNvSpPr>
          <p:nvPr/>
        </p:nvSpPr>
        <p:spPr bwMode="auto">
          <a:xfrm>
            <a:off x="8001848" y="5734321"/>
            <a:ext cx="1726148" cy="10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b="1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 - </a:t>
            </a:r>
            <a:r>
              <a:rPr lang="en-US" altLang="ko-KR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TFT </a:t>
            </a:r>
            <a:r>
              <a:rPr lang="ko-KR" altLang="en-US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운영 </a:t>
            </a:r>
            <a:r>
              <a:rPr lang="ko-KR" altLang="en-US" sz="800" b="1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지원</a:t>
            </a:r>
            <a:endParaRPr lang="ko-KR" altLang="en-US" sz="800" b="1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 </a:t>
            </a: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- </a:t>
            </a: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전체 </a:t>
            </a: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Coordination </a:t>
            </a: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업무 </a:t>
            </a: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 </a:t>
            </a: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- 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화면</a:t>
            </a: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/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기능 개발</a:t>
            </a:r>
            <a:endParaRPr lang="ko-KR" altLang="en-US" sz="80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 - 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산출물 </a:t>
            </a:r>
            <a:r>
              <a:rPr lang="ko-KR" altLang="en-US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작성</a:t>
            </a:r>
          </a:p>
        </p:txBody>
      </p:sp>
      <p:cxnSp>
        <p:nvCxnSpPr>
          <p:cNvPr id="191" name="AutoShape 19"/>
          <p:cNvCxnSpPr>
            <a:cxnSpLocks noChangeShapeType="1"/>
            <a:stCxn id="169" idx="2"/>
            <a:endCxn id="186" idx="0"/>
          </p:cNvCxnSpPr>
          <p:nvPr/>
        </p:nvCxnSpPr>
        <p:spPr bwMode="auto">
          <a:xfrm rot="16200000" flipH="1">
            <a:off x="6770939" y="304721"/>
            <a:ext cx="363264" cy="388582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TextBox 192"/>
          <p:cNvSpPr txBox="1"/>
          <p:nvPr/>
        </p:nvSpPr>
        <p:spPr>
          <a:xfrm>
            <a:off x="2504728" y="2269252"/>
            <a:ext cx="4588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latin typeface="+mn-ea"/>
                <a:ea typeface="+mn-ea"/>
              </a:rPr>
              <a:t>비상근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9057456" y="2259727"/>
            <a:ext cx="6779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latin typeface="+mn-ea"/>
                <a:ea typeface="+mn-ea"/>
              </a:rPr>
              <a:t>상근</a:t>
            </a:r>
            <a:r>
              <a:rPr lang="en-US" altLang="ko-KR" sz="600" dirty="0" smtClean="0">
                <a:latin typeface="+mn-ea"/>
                <a:ea typeface="+mn-ea"/>
              </a:rPr>
              <a:t>/</a:t>
            </a:r>
            <a:r>
              <a:rPr lang="ko-KR" altLang="en-US" sz="600" dirty="0" smtClean="0">
                <a:latin typeface="+mn-ea"/>
                <a:ea typeface="+mn-ea"/>
              </a:rPr>
              <a:t>비상근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7216730" y="2282587"/>
            <a:ext cx="7606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latin typeface="+mn-ea"/>
                <a:ea typeface="+mn-ea"/>
              </a:rPr>
              <a:t>상근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196" name="모서리가 둥근 직사각형 195"/>
          <p:cNvSpPr/>
          <p:nvPr/>
        </p:nvSpPr>
        <p:spPr bwMode="auto">
          <a:xfrm>
            <a:off x="4119254" y="2532293"/>
            <a:ext cx="1736972" cy="4099181"/>
          </a:xfrm>
          <a:prstGeom prst="roundRect">
            <a:avLst>
              <a:gd name="adj" fmla="val 3157"/>
            </a:avLst>
          </a:prstGeom>
          <a:noFill/>
          <a:ln w="1270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none" lIns="0" tIns="0" rIns="0" bIns="0" rtlCol="0" anchor="t" anchorCtr="0">
            <a:noAutofit/>
          </a:bodyPr>
          <a:lstStyle/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endParaRPr lang="en-US" altLang="ko-KR" sz="500" b="0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900" b="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</a:p>
          <a:p>
            <a:pPr defTabSz="914400"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ko-KR" altLang="en-US" sz="9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endParaRPr lang="ko-KR" altLang="en-US" sz="9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4275133" y="2420513"/>
            <a:ext cx="1410113" cy="348318"/>
            <a:chOff x="2273573" y="2528732"/>
            <a:chExt cx="1526422" cy="446088"/>
          </a:xfrm>
        </p:grpSpPr>
        <p:sp>
          <p:nvSpPr>
            <p:cNvPr id="198" name="Freeform 4"/>
            <p:cNvSpPr>
              <a:spLocks/>
            </p:cNvSpPr>
            <p:nvPr/>
          </p:nvSpPr>
          <p:spPr bwMode="gray">
            <a:xfrm>
              <a:off x="2363674" y="2824007"/>
              <a:ext cx="1346219" cy="150813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99" name="Rectangle 5"/>
            <p:cNvSpPr>
              <a:spLocks noChangeArrowheads="1"/>
            </p:cNvSpPr>
            <p:nvPr/>
          </p:nvSpPr>
          <p:spPr bwMode="gray">
            <a:xfrm>
              <a:off x="2273573" y="2528732"/>
              <a:ext cx="1526422" cy="381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kern="0" dirty="0" smtClean="0">
                  <a:solidFill>
                    <a:srgbClr val="FFFFFF"/>
                  </a:solidFill>
                  <a:latin typeface="+mn-ea"/>
                  <a:ea typeface="+mn-ea"/>
                </a:rPr>
                <a:t>플랜트</a:t>
              </a:r>
              <a:r>
                <a:rPr lang="en-US" altLang="ko-KR" sz="900" b="1" kern="0" dirty="0" smtClean="0">
                  <a:solidFill>
                    <a:srgbClr val="FFFFFF"/>
                  </a:solidFill>
                  <a:latin typeface="+mn-ea"/>
                  <a:ea typeface="+mn-ea"/>
                </a:rPr>
                <a:t>BI</a:t>
              </a:r>
              <a:r>
                <a:rPr lang="ko-KR" altLang="en-US" sz="900" b="1" kern="0" dirty="0" err="1" smtClean="0">
                  <a:solidFill>
                    <a:srgbClr val="FFFFFF"/>
                  </a:solidFill>
                  <a:latin typeface="+mn-ea"/>
                  <a:ea typeface="+mn-ea"/>
                </a:rPr>
                <a:t>추진팀</a:t>
              </a:r>
              <a:endPara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sp>
        <p:nvSpPr>
          <p:cNvPr id="200" name="Text Box 2"/>
          <p:cNvSpPr txBox="1">
            <a:spLocks noChangeArrowheads="1"/>
          </p:cNvSpPr>
          <p:nvPr/>
        </p:nvSpPr>
        <p:spPr bwMode="auto">
          <a:xfrm>
            <a:off x="4094905" y="2878820"/>
            <a:ext cx="1727869" cy="228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  <a:ea typeface="+mn-ea"/>
              </a:rPr>
              <a:t>▶ 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  <a:ea typeface="+mn-ea"/>
              </a:rPr>
              <a:t>플랜트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  <a:ea typeface="+mn-ea"/>
              </a:rPr>
              <a:t>BI</a:t>
            </a:r>
            <a:r>
              <a:rPr lang="ko-KR" altLang="en-US" sz="900" b="1" dirty="0" err="1" smtClean="0">
                <a:solidFill>
                  <a:prstClr val="black"/>
                </a:solidFill>
                <a:latin typeface="+mn-ea"/>
                <a:ea typeface="+mn-ea"/>
              </a:rPr>
              <a:t>추진팀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ea typeface="+mn-ea"/>
              </a:rPr>
              <a:t>: 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  <a:ea typeface="+mn-ea"/>
              </a:rPr>
              <a:t>2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  <a:ea typeface="+mn-ea"/>
              </a:rPr>
              <a:t>명</a:t>
            </a: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prstClr val="black"/>
                </a:solidFill>
                <a:latin typeface="+mn-ea"/>
                <a:ea typeface="+mn-ea"/>
              </a:rPr>
              <a:t>   서현덕 책임</a:t>
            </a:r>
            <a:endParaRPr lang="en-US" altLang="ko-KR" sz="80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800" dirty="0" smtClean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r>
              <a:rPr lang="ko-KR" altLang="en-US" sz="800" dirty="0" smtClean="0">
                <a:solidFill>
                  <a:prstClr val="black"/>
                </a:solidFill>
                <a:latin typeface="+mn-ea"/>
                <a:ea typeface="+mn-ea"/>
              </a:rPr>
              <a:t>박병수 책임</a:t>
            </a:r>
            <a:endParaRPr lang="ko-KR" altLang="en-US" sz="800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800" dirty="0" smtClean="0">
                <a:solidFill>
                  <a:prstClr val="black"/>
                </a:solidFill>
                <a:latin typeface="+mn-ea"/>
                <a:ea typeface="+mn-ea"/>
              </a:rPr>
              <a:t>   </a:t>
            </a:r>
            <a:endParaRPr lang="en-US" altLang="ko-KR" sz="800" dirty="0">
              <a:solidFill>
                <a:prstClr val="black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endParaRPr lang="en-US" altLang="ko-KR" sz="8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4366794" y="5513453"/>
            <a:ext cx="1287796" cy="23420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주요 역무</a:t>
            </a:r>
          </a:p>
        </p:txBody>
      </p:sp>
      <p:sp>
        <p:nvSpPr>
          <p:cNvPr id="202" name="Freeform 28"/>
          <p:cNvSpPr>
            <a:spLocks/>
          </p:cNvSpPr>
          <p:nvPr/>
        </p:nvSpPr>
        <p:spPr bwMode="auto">
          <a:xfrm>
            <a:off x="4211517" y="5322425"/>
            <a:ext cx="1525000" cy="152056"/>
          </a:xfrm>
          <a:custGeom>
            <a:avLst/>
            <a:gdLst>
              <a:gd name="T0" fmla="*/ 0 w 712"/>
              <a:gd name="T1" fmla="*/ 2 h 64"/>
              <a:gd name="T2" fmla="*/ 298 w 712"/>
              <a:gd name="T3" fmla="*/ 2 h 64"/>
              <a:gd name="T4" fmla="*/ 360 w 712"/>
              <a:gd name="T5" fmla="*/ 64 h 64"/>
              <a:gd name="T6" fmla="*/ 426 w 712"/>
              <a:gd name="T7" fmla="*/ 0 h 64"/>
              <a:gd name="T8" fmla="*/ 712 w 712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2" h="64">
                <a:moveTo>
                  <a:pt x="0" y="2"/>
                </a:moveTo>
                <a:lnTo>
                  <a:pt x="298" y="2"/>
                </a:lnTo>
                <a:lnTo>
                  <a:pt x="360" y="64"/>
                </a:lnTo>
                <a:lnTo>
                  <a:pt x="426" y="0"/>
                </a:lnTo>
                <a:lnTo>
                  <a:pt x="712" y="0"/>
                </a:lnTo>
              </a:path>
            </a:pathLst>
          </a:custGeom>
          <a:noFill/>
          <a:ln w="9525" cap="flat" cmpd="sng" algn="ctr">
            <a:solidFill>
              <a:srgbClr val="4F81BD">
                <a:lumMod val="75000"/>
              </a:srgbClr>
            </a:solidFill>
            <a:prstDash val="solid"/>
          </a:ln>
          <a:effectLst>
            <a:outerShdw blurRad="38100" dist="25400" dir="2700000" algn="ctr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3" name="Text Box 2"/>
          <p:cNvSpPr txBox="1">
            <a:spLocks noChangeArrowheads="1"/>
          </p:cNvSpPr>
          <p:nvPr/>
        </p:nvSpPr>
        <p:spPr bwMode="auto">
          <a:xfrm>
            <a:off x="4096626" y="5728606"/>
            <a:ext cx="1726148" cy="10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r>
              <a:rPr lang="en-US" altLang="ko-KR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- TFT </a:t>
            </a:r>
            <a:r>
              <a:rPr lang="ko-KR" altLang="en-US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운영 </a:t>
            </a:r>
            <a:r>
              <a:rPr lang="ko-KR" altLang="en-US" sz="800" b="1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지원</a:t>
            </a:r>
            <a:endParaRPr lang="en-US" altLang="ko-KR" sz="800" b="1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- 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업무 프로세스 정의</a:t>
            </a:r>
            <a:endParaRPr lang="en-US" altLang="ko-KR" sz="800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- 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시스템 테스트</a:t>
            </a:r>
            <a:endParaRPr lang="en-US" altLang="ko-KR" sz="800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- 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화면</a:t>
            </a: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/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기능 점검</a:t>
            </a:r>
            <a:endParaRPr lang="ko-KR" altLang="en-US" sz="80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416530" y="2276872"/>
            <a:ext cx="7606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latin typeface="+mn-ea"/>
                <a:ea typeface="+mn-ea"/>
              </a:rPr>
              <a:t>비상근</a:t>
            </a:r>
            <a:endParaRPr lang="ko-KR" altLang="en-US" sz="600" dirty="0">
              <a:latin typeface="+mn-ea"/>
              <a:ea typeface="+mn-ea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1445880" y="5513453"/>
            <a:ext cx="1287796" cy="23420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주요 역무</a:t>
            </a:r>
          </a:p>
        </p:txBody>
      </p:sp>
      <p:sp>
        <p:nvSpPr>
          <p:cNvPr id="208" name="Freeform 28"/>
          <p:cNvSpPr>
            <a:spLocks/>
          </p:cNvSpPr>
          <p:nvPr/>
        </p:nvSpPr>
        <p:spPr bwMode="auto">
          <a:xfrm>
            <a:off x="1290603" y="5322425"/>
            <a:ext cx="1525000" cy="152056"/>
          </a:xfrm>
          <a:custGeom>
            <a:avLst/>
            <a:gdLst>
              <a:gd name="T0" fmla="*/ 0 w 712"/>
              <a:gd name="T1" fmla="*/ 2 h 64"/>
              <a:gd name="T2" fmla="*/ 298 w 712"/>
              <a:gd name="T3" fmla="*/ 2 h 64"/>
              <a:gd name="T4" fmla="*/ 360 w 712"/>
              <a:gd name="T5" fmla="*/ 64 h 64"/>
              <a:gd name="T6" fmla="*/ 426 w 712"/>
              <a:gd name="T7" fmla="*/ 0 h 64"/>
              <a:gd name="T8" fmla="*/ 712 w 712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2" h="64">
                <a:moveTo>
                  <a:pt x="0" y="2"/>
                </a:moveTo>
                <a:lnTo>
                  <a:pt x="298" y="2"/>
                </a:lnTo>
                <a:lnTo>
                  <a:pt x="360" y="64"/>
                </a:lnTo>
                <a:lnTo>
                  <a:pt x="426" y="0"/>
                </a:lnTo>
                <a:lnTo>
                  <a:pt x="712" y="0"/>
                </a:lnTo>
              </a:path>
            </a:pathLst>
          </a:custGeom>
          <a:noFill/>
          <a:ln w="9525" cap="flat" cmpd="sng" algn="ctr">
            <a:solidFill>
              <a:srgbClr val="4F81BD">
                <a:lumMod val="75000"/>
              </a:srgbClr>
            </a:solidFill>
            <a:prstDash val="solid"/>
          </a:ln>
          <a:effectLst>
            <a:outerShdw blurRad="38100" dist="25400" dir="2700000" algn="ctr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9" name="Text Box 2"/>
          <p:cNvSpPr txBox="1">
            <a:spLocks noChangeArrowheads="1"/>
          </p:cNvSpPr>
          <p:nvPr/>
        </p:nvSpPr>
        <p:spPr bwMode="auto">
          <a:xfrm>
            <a:off x="1175712" y="5728606"/>
            <a:ext cx="1726148" cy="10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r>
              <a:rPr lang="en-US" altLang="ko-KR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- TFT </a:t>
            </a:r>
            <a:r>
              <a:rPr lang="ko-KR" altLang="en-US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운영 </a:t>
            </a:r>
            <a:r>
              <a:rPr lang="ko-KR" altLang="en-US" sz="800" b="1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지원</a:t>
            </a:r>
            <a:endParaRPr lang="en-US" altLang="ko-KR" sz="800" b="1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- 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업무 프로세스 정의</a:t>
            </a:r>
            <a:endParaRPr lang="en-US" altLang="ko-KR" sz="800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- 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시스템 테스트</a:t>
            </a:r>
            <a:endParaRPr lang="en-US" altLang="ko-KR" sz="800" kern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  <a:p>
            <a:pPr eaLnBrk="0" latinLnBrk="0" hangingPunct="0">
              <a:lnSpc>
                <a:spcPct val="130000"/>
              </a:lnSpc>
              <a:buClr>
                <a:prstClr val="black"/>
              </a:buClr>
              <a:defRPr/>
            </a:pPr>
            <a:r>
              <a:rPr lang="en-US" altLang="ko-KR" sz="8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</a:t>
            </a: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 - 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화면</a:t>
            </a:r>
            <a:r>
              <a:rPr lang="en-US" altLang="ko-KR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/</a:t>
            </a:r>
            <a:r>
              <a:rPr lang="ko-KR" altLang="en-US" sz="800" kern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F81BD"/>
                </a:solidFill>
                <a:latin typeface="+mn-ea"/>
                <a:ea typeface="+mn-ea"/>
              </a:rPr>
              <a:t>기능 점검</a:t>
            </a:r>
            <a:endParaRPr lang="ko-KR" altLang="en-US" sz="80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F81BD"/>
              </a:solidFill>
              <a:latin typeface="+mn-ea"/>
              <a:ea typeface="+mn-ea"/>
            </a:endParaRPr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194818" y="2924944"/>
            <a:ext cx="223790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>
            <a:defPPr>
              <a:defRPr lang="ko-KR"/>
            </a:defPPr>
            <a:lvl1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100" b="0">
                <a:solidFill>
                  <a:prstClr val="black">
                    <a:lumMod val="65000"/>
                    <a:lumOff val="35000"/>
                  </a:prst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57200" indent="-571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2pPr>
            <a:lvl3pPr marL="914400" indent="-117475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3pPr>
            <a:lvl4pPr marL="1371600" indent="-176213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4pPr>
            <a:lvl5pPr marL="1828800" indent="-234950" defTabSz="957263" fontAlgn="base">
              <a:spcBef>
                <a:spcPct val="0"/>
              </a:spcBef>
              <a:spcAft>
                <a:spcPct val="0"/>
              </a:spcAft>
              <a:defRPr kumimoji="1" sz="1900" b="1">
                <a:latin typeface="굴림" pitchFamily="50" charset="-127"/>
                <a:ea typeface="굴림" pitchFamily="50" charset="-127"/>
              </a:defRPr>
            </a:lvl5pPr>
            <a:lvl6pPr marL="2286000" defTabSz="914400">
              <a:defRPr kumimoji="1" sz="1900" b="1">
                <a:latin typeface="굴림" pitchFamily="50" charset="-127"/>
                <a:ea typeface="굴림" pitchFamily="50" charset="-127"/>
              </a:defRPr>
            </a:lvl6pPr>
            <a:lvl7pPr marL="2743200" defTabSz="914400">
              <a:defRPr kumimoji="1" sz="1900" b="1">
                <a:latin typeface="굴림" pitchFamily="50" charset="-127"/>
                <a:ea typeface="굴림" pitchFamily="50" charset="-127"/>
              </a:defRPr>
            </a:lvl7pPr>
            <a:lvl8pPr marL="3200400" defTabSz="914400">
              <a:defRPr kumimoji="1" sz="1900" b="1">
                <a:latin typeface="굴림" pitchFamily="50" charset="-127"/>
                <a:ea typeface="굴림" pitchFamily="50" charset="-127"/>
              </a:defRPr>
            </a:lvl8pPr>
            <a:lvl9pPr marL="3657600" defTabSz="914400">
              <a:defRPr kumimoji="1" sz="1900" b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+mn-ea"/>
                <a:ea typeface="+mn-ea"/>
              </a:rPr>
              <a:t>▶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sz="900" b="1" dirty="0" err="1" smtClean="0">
                <a:solidFill>
                  <a:prstClr val="black"/>
                </a:solidFill>
                <a:latin typeface="+mn-ea"/>
                <a:ea typeface="+mn-ea"/>
              </a:rPr>
              <a:t>팀별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  <a:ea typeface="+mn-ea"/>
              </a:rPr>
              <a:t> 담당자 </a:t>
            </a:r>
            <a:r>
              <a:rPr lang="en-US" altLang="ko-KR" sz="900" b="1" smtClean="0">
                <a:solidFill>
                  <a:prstClr val="black"/>
                </a:solidFill>
                <a:latin typeface="+mn-ea"/>
                <a:ea typeface="+mn-ea"/>
              </a:rPr>
              <a:t>: 19</a:t>
            </a:r>
            <a:r>
              <a:rPr lang="ko-KR" altLang="en-US" sz="900" b="1" smtClean="0">
                <a:solidFill>
                  <a:prstClr val="black"/>
                </a:solidFill>
                <a:latin typeface="+mn-ea"/>
                <a:ea typeface="+mn-ea"/>
              </a:rPr>
              <a:t>명</a:t>
            </a:r>
            <a:endParaRPr lang="en-US" altLang="ko-KR" sz="800" dirty="0" smtClean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4201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9463" y="1052736"/>
            <a:ext cx="827077" cy="40009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ko-KR" altLang="en-US" sz="2000" dirty="0">
                <a:latin typeface="+mn-lt"/>
                <a:ea typeface="+mn-ea"/>
                <a:cs typeface="Arial" pitchFamily="34" charset="0"/>
              </a:rPr>
              <a:t>목 차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2613000" y="1493493"/>
            <a:ext cx="468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16"/>
          <p:cNvSpPr txBox="1">
            <a:spLocks/>
          </p:cNvSpPr>
          <p:nvPr/>
        </p:nvSpPr>
        <p:spPr>
          <a:xfrm>
            <a:off x="3440832" y="1556792"/>
            <a:ext cx="3960440" cy="4752528"/>
          </a:xfrm>
          <a:prstGeom prst="rect">
            <a:avLst/>
          </a:prstGeom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romanU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1pPr>
            <a:lvl2pPr marL="446088" indent="-25082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2pPr>
            <a:lvl3pPr marL="447675" indent="0" algn="l" defTabSz="990600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None/>
              <a:tabLst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3pPr>
            <a:lvl4pPr marL="12573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4pPr>
            <a:lvl5pPr marL="15240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800" dirty="0" smtClean="0">
                <a:solidFill>
                  <a:sysClr val="windowText" lastClr="000000"/>
                </a:solidFill>
              </a:rPr>
              <a:t> 개요</a:t>
            </a:r>
            <a:endParaRPr lang="en-US" altLang="ko-KR" sz="1800" dirty="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  <a:spcBef>
                <a:spcPts val="100"/>
              </a:spcBef>
              <a:defRPr/>
            </a:pPr>
            <a:endParaRPr lang="en-US" altLang="ko-KR" sz="1800" dirty="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800" dirty="0" smtClean="0">
                <a:solidFill>
                  <a:sysClr val="windowText" lastClr="000000"/>
                </a:solidFill>
              </a:rPr>
              <a:t> 추진 범위</a:t>
            </a:r>
            <a:endParaRPr lang="en-US" altLang="ko-KR" sz="1800" dirty="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  <a:spcBef>
                <a:spcPts val="100"/>
              </a:spcBef>
              <a:defRPr/>
            </a:pPr>
            <a:endParaRPr lang="en-US" altLang="ko-KR" sz="1800" dirty="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800" dirty="0" smtClean="0">
                <a:solidFill>
                  <a:sysClr val="windowText" lastClr="000000"/>
                </a:solidFill>
              </a:rPr>
              <a:t> 주요 추진 내역</a:t>
            </a:r>
            <a:endParaRPr lang="en-US" altLang="ko-KR" sz="1800" dirty="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  <a:spcBef>
                <a:spcPts val="100"/>
              </a:spcBef>
              <a:defRPr/>
            </a:pPr>
            <a:endParaRPr lang="en-US" altLang="ko-KR" sz="18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8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800" dirty="0" smtClean="0">
                <a:solidFill>
                  <a:sysClr val="windowText" lastClr="000000"/>
                </a:solidFill>
              </a:rPr>
              <a:t>향후 계획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49144" y="5445224"/>
            <a:ext cx="2736304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ko-KR" altLang="en-US" sz="1000" dirty="0" smtClean="0">
                <a:latin typeface="+mn-ea"/>
                <a:ea typeface="+mn-ea"/>
              </a:rPr>
              <a:t>별첨</a:t>
            </a:r>
            <a:r>
              <a:rPr lang="en-US" altLang="ko-KR" sz="1000" dirty="0" smtClean="0">
                <a:latin typeface="+mn-ea"/>
                <a:ea typeface="+mn-ea"/>
              </a:rPr>
              <a:t>]</a:t>
            </a:r>
          </a:p>
          <a:p>
            <a:pPr marL="457200" lvl="0" indent="-457200">
              <a:lnSpc>
                <a:spcPct val="150000"/>
              </a:lnSpc>
              <a:spcBef>
                <a:spcPts val="100"/>
              </a:spcBef>
              <a:buAutoNum type="arabicPeriod"/>
              <a:defRPr/>
            </a:pPr>
            <a:r>
              <a:rPr lang="en-US" altLang="ko-KR" sz="1000" dirty="0" smtClean="0">
                <a:latin typeface="+mn-ea"/>
                <a:ea typeface="+mn-ea"/>
              </a:rPr>
              <a:t>Demo </a:t>
            </a:r>
            <a:r>
              <a:rPr lang="ko-KR" altLang="en-US" sz="1000" dirty="0" smtClean="0">
                <a:latin typeface="+mn-ea"/>
                <a:ea typeface="+mn-ea"/>
              </a:rPr>
              <a:t>시나리오</a:t>
            </a:r>
            <a:endParaRPr lang="en-US" altLang="ko-KR" sz="1000" dirty="0" smtClean="0">
              <a:latin typeface="+mn-ea"/>
              <a:ea typeface="+mn-ea"/>
            </a:endParaRPr>
          </a:p>
          <a:p>
            <a:pPr marL="457200" lvl="0" indent="-457200">
              <a:lnSpc>
                <a:spcPct val="150000"/>
              </a:lnSpc>
              <a:spcBef>
                <a:spcPts val="100"/>
              </a:spcBef>
              <a:buAutoNum type="arabicPeriod"/>
              <a:defRPr/>
            </a:pPr>
            <a:r>
              <a:rPr lang="ko-KR" altLang="en-US" sz="1000" dirty="0" smtClean="0">
                <a:latin typeface="+mn-ea"/>
                <a:ea typeface="+mn-ea"/>
              </a:rPr>
              <a:t>시스템 적용 현황</a:t>
            </a:r>
            <a:endParaRPr lang="en-US" altLang="ko-KR" sz="1000" dirty="0" smtClean="0">
              <a:latin typeface="+mn-ea"/>
              <a:ea typeface="+mn-ea"/>
            </a:endParaRPr>
          </a:p>
          <a:p>
            <a:pPr marL="457200" indent="-4572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/>
            </a:pPr>
            <a:r>
              <a:rPr lang="en-US" altLang="ko-KR" sz="1000" dirty="0">
                <a:latin typeface="+mn-ea"/>
                <a:ea typeface="+mn-ea"/>
              </a:rPr>
              <a:t>E-SPACE 3</a:t>
            </a:r>
            <a:r>
              <a:rPr lang="ko-KR" altLang="en-US" sz="1000" dirty="0">
                <a:latin typeface="+mn-ea"/>
                <a:ea typeface="+mn-ea"/>
              </a:rPr>
              <a:t>차 개발 </a:t>
            </a:r>
            <a:r>
              <a:rPr lang="ko-KR" altLang="en-US" sz="1000" dirty="0" smtClean="0">
                <a:latin typeface="+mn-ea"/>
                <a:ea typeface="+mn-ea"/>
              </a:rPr>
              <a:t>중간보고</a:t>
            </a:r>
            <a:endParaRPr lang="en-US" altLang="ko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1399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#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별첨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84648" y="2564904"/>
            <a:ext cx="7056784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100"/>
              </a:spcBef>
              <a:buAutoNum type="arabicPeriod"/>
              <a:defRPr/>
            </a:pPr>
            <a:r>
              <a:rPr lang="en-US" altLang="ko-KR" sz="2000" dirty="0" smtClean="0">
                <a:latin typeface="+mn-ea"/>
                <a:ea typeface="+mn-ea"/>
              </a:rPr>
              <a:t>Demo </a:t>
            </a:r>
            <a:r>
              <a:rPr lang="ko-KR" altLang="en-US" sz="2000" dirty="0" smtClean="0">
                <a:latin typeface="+mn-ea"/>
                <a:ea typeface="+mn-ea"/>
              </a:rPr>
              <a:t>시나리오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</a:p>
          <a:p>
            <a:pPr marL="457200" lvl="0" indent="-457200">
              <a:lnSpc>
                <a:spcPct val="150000"/>
              </a:lnSpc>
              <a:spcBef>
                <a:spcPts val="100"/>
              </a:spcBef>
              <a:buAutoNum type="arabicPeriod"/>
              <a:defRPr/>
            </a:pPr>
            <a:r>
              <a:rPr lang="ko-KR" altLang="en-US" sz="2000" dirty="0" smtClean="0">
                <a:latin typeface="+mn-ea"/>
                <a:ea typeface="+mn-ea"/>
              </a:rPr>
              <a:t>시스템 적용 현황</a:t>
            </a:r>
            <a:endParaRPr lang="en-US" altLang="ko-KR" sz="2000" dirty="0" smtClean="0">
              <a:latin typeface="+mn-ea"/>
              <a:ea typeface="+mn-ea"/>
            </a:endParaRPr>
          </a:p>
          <a:p>
            <a:pPr marL="457200" indent="-4572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/>
            </a:pPr>
            <a:r>
              <a:rPr lang="en-US" altLang="ko-KR" sz="2000" dirty="0">
                <a:latin typeface="+mn-ea"/>
                <a:ea typeface="+mn-ea"/>
              </a:rPr>
              <a:t>E-SPACE 3</a:t>
            </a:r>
            <a:r>
              <a:rPr lang="ko-KR" altLang="en-US" sz="2000" dirty="0">
                <a:latin typeface="+mn-ea"/>
                <a:ea typeface="+mn-ea"/>
              </a:rPr>
              <a:t>차 </a:t>
            </a:r>
            <a:r>
              <a:rPr lang="ko-KR" altLang="en-US" sz="2000" dirty="0" smtClean="0">
                <a:latin typeface="+mn-ea"/>
                <a:ea typeface="+mn-ea"/>
              </a:rPr>
              <a:t>중간 보고</a:t>
            </a:r>
            <a:endParaRPr lang="en-US" altLang="ko-KR" sz="2000" dirty="0">
              <a:latin typeface="+mn-ea"/>
              <a:ea typeface="+mn-ea"/>
            </a:endParaRPr>
          </a:p>
          <a:p>
            <a:pPr marL="457200" lvl="0" indent="-457200">
              <a:lnSpc>
                <a:spcPct val="150000"/>
              </a:lnSpc>
              <a:spcBef>
                <a:spcPts val="100"/>
              </a:spcBef>
              <a:buAutoNum type="arabicPeriod"/>
              <a:defRPr/>
            </a:pPr>
            <a:endParaRPr lang="en-US" altLang="ko-KR" sz="2000" dirty="0" smtClean="0">
              <a:latin typeface="+mn-ea"/>
              <a:ea typeface="+mn-ea"/>
            </a:endParaRPr>
          </a:p>
          <a:p>
            <a:pPr marL="457200" lvl="0" indent="-457200">
              <a:lnSpc>
                <a:spcPct val="150000"/>
              </a:lnSpc>
              <a:spcBef>
                <a:spcPts val="100"/>
              </a:spcBef>
              <a:buAutoNum type="arabicPeriod"/>
              <a:defRPr/>
            </a:pPr>
            <a:endParaRPr lang="en-US" altLang="ko-KR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966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27724" y="1473136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System Setup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51829" y="1493160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ISO Issue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90569" y="1509172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ISO Index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15112" y="2421239"/>
            <a:ext cx="1079055" cy="3596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C-Space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6248" y="764705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/>
              <a:t>. </a:t>
            </a:r>
            <a:r>
              <a:rPr lang="en-US" altLang="ko-KR" sz="1400">
                <a:latin typeface="+mn-ea"/>
              </a:rPr>
              <a:t>System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Process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15" name="직선 화살표 연결선 14"/>
          <p:cNvCxnSpPr>
            <a:stCxn id="5" idx="3"/>
            <a:endCxn id="31" idx="1"/>
          </p:cNvCxnSpPr>
          <p:nvPr/>
        </p:nvCxnSpPr>
        <p:spPr>
          <a:xfrm>
            <a:off x="2206778" y="1652978"/>
            <a:ext cx="35968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3"/>
          </p:cNvCxnSpPr>
          <p:nvPr/>
        </p:nvCxnSpPr>
        <p:spPr>
          <a:xfrm>
            <a:off x="6630884" y="1673002"/>
            <a:ext cx="35968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99995" y="1739346"/>
            <a:ext cx="1478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endParaRPr lang="en-US" altLang="ko-KR" sz="80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  <a:ea typeface="+mn-ea"/>
              </a:rPr>
              <a:t>ISO File Upload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  <a:ea typeface="+mn-ea"/>
              </a:rPr>
              <a:t>ISO File Validation </a:t>
            </a:r>
            <a:endParaRPr lang="en-US" altLang="ko-KR" sz="80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6998" y="1860966"/>
            <a:ext cx="145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rgbClr val="00B050"/>
                </a:solidFill>
                <a:latin typeface="+mn-ea"/>
                <a:ea typeface="+mn-ea"/>
              </a:rPr>
              <a:t>ISO Issue Manager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rgbClr val="00B050"/>
                </a:solidFill>
                <a:latin typeface="+mn-ea"/>
                <a:ea typeface="+mn-ea"/>
              </a:rPr>
              <a:t>HEC Comment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rgbClr val="00B050"/>
                </a:solidFill>
                <a:latin typeface="+mn-ea"/>
                <a:ea typeface="+mn-ea"/>
              </a:rPr>
              <a:t>ISO File Download</a:t>
            </a:r>
          </a:p>
          <a:p>
            <a:endParaRPr lang="en-US" altLang="ko-KR" sz="800" dirty="0">
              <a:solidFill>
                <a:srgbClr val="00B050"/>
              </a:solidFill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endParaRPr lang="en-US" altLang="ko-KR" sz="800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43220" y="1879423"/>
            <a:ext cx="1198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rgbClr val="00B050"/>
                </a:solidFill>
                <a:latin typeface="+mn-ea"/>
                <a:ea typeface="+mn-ea"/>
              </a:rPr>
              <a:t>ISO Index Manager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rgbClr val="00B050"/>
                </a:solidFill>
                <a:latin typeface="+mn-ea"/>
                <a:ea typeface="+mn-ea"/>
              </a:rPr>
              <a:t>ISO Index Report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rgbClr val="00B050"/>
                </a:solidFill>
                <a:latin typeface="+mn-ea"/>
                <a:ea typeface="+mn-ea"/>
              </a:rPr>
              <a:t>ISO File </a:t>
            </a:r>
            <a:r>
              <a:rPr lang="en-US" altLang="ko-KR" sz="800" dirty="0" err="1">
                <a:solidFill>
                  <a:srgbClr val="00B050"/>
                </a:solidFill>
                <a:latin typeface="+mn-ea"/>
                <a:ea typeface="+mn-ea"/>
              </a:rPr>
              <a:t>DownLoad</a:t>
            </a:r>
            <a:endParaRPr lang="en-US" altLang="ko-KR" sz="800" dirty="0">
              <a:solidFill>
                <a:srgbClr val="00B050"/>
              </a:solidFill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endParaRPr lang="en-US" altLang="ko-KR" sz="800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6462" y="1473136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ISO File Upload/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32" name="직선 화살표 연결선 31"/>
          <p:cNvCxnSpPr>
            <a:stCxn id="31" idx="3"/>
            <a:endCxn id="6" idx="1"/>
          </p:cNvCxnSpPr>
          <p:nvPr/>
        </p:nvCxnSpPr>
        <p:spPr>
          <a:xfrm>
            <a:off x="3718947" y="1652978"/>
            <a:ext cx="2862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14856" y="1863774"/>
            <a:ext cx="155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rgbClr val="0000FF"/>
                </a:solidFill>
                <a:latin typeface="+mn-ea"/>
                <a:ea typeface="+mn-ea"/>
              </a:rPr>
              <a:t>ISO Compare</a:t>
            </a:r>
            <a:r>
              <a:rPr lang="ko-KR" altLang="en-US" sz="8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+mn-ea"/>
                <a:ea typeface="+mn-ea"/>
              </a:rPr>
              <a:t>Attribute</a:t>
            </a:r>
            <a:r>
              <a:rPr lang="ko-KR" altLang="en-US" sz="8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+mn-ea"/>
                <a:ea typeface="+mn-ea"/>
              </a:rPr>
              <a:t>Set-up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rgbClr val="0000FF"/>
                </a:solidFill>
                <a:latin typeface="+mn-ea"/>
                <a:ea typeface="+mn-ea"/>
              </a:rPr>
              <a:t>3D ISO Area Setup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latin typeface="+mn-ea"/>
                <a:ea typeface="+mn-ea"/>
              </a:rPr>
              <a:t>ISO Revision Setup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36887" y="1303225"/>
            <a:ext cx="1443689" cy="116669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596765" y="3191902"/>
            <a:ext cx="8648592" cy="286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424634" y="2425717"/>
            <a:ext cx="1103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*Action By</a:t>
            </a:r>
          </a:p>
          <a:p>
            <a:r>
              <a:rPr lang="en-US" altLang="ko-KR" sz="800" dirty="0">
                <a:solidFill>
                  <a:srgbClr val="0000FF"/>
                </a:solidFill>
              </a:rPr>
              <a:t>- </a:t>
            </a:r>
            <a:r>
              <a:rPr lang="ko-KR" altLang="en-US" sz="800" dirty="0">
                <a:solidFill>
                  <a:srgbClr val="0000FF"/>
                </a:solidFill>
              </a:rPr>
              <a:t>파란색 </a:t>
            </a:r>
            <a:r>
              <a:rPr lang="en-US" altLang="ko-KR" sz="800" dirty="0">
                <a:solidFill>
                  <a:srgbClr val="0000FF"/>
                </a:solidFill>
              </a:rPr>
              <a:t>(Admin)</a:t>
            </a:r>
          </a:p>
          <a:p>
            <a:r>
              <a:rPr lang="en-US" altLang="ko-KR" sz="800" dirty="0"/>
              <a:t>- </a:t>
            </a:r>
            <a:r>
              <a:rPr lang="ko-KR" altLang="en-US" sz="800" dirty="0"/>
              <a:t>검정색 </a:t>
            </a:r>
            <a:r>
              <a:rPr lang="en-US" altLang="ko-KR" sz="800" dirty="0"/>
              <a:t>( </a:t>
            </a:r>
            <a:r>
              <a:rPr lang="en-US" altLang="ko-KR" sz="800" dirty="0" err="1"/>
              <a:t>Subcon</a:t>
            </a:r>
            <a:r>
              <a:rPr lang="en-US" altLang="ko-KR" sz="800" dirty="0"/>
              <a:t>) </a:t>
            </a:r>
          </a:p>
          <a:p>
            <a:r>
              <a:rPr lang="en-US" altLang="ko-KR" sz="800">
                <a:solidFill>
                  <a:srgbClr val="00B050"/>
                </a:solidFill>
              </a:rPr>
              <a:t>- </a:t>
            </a:r>
            <a:r>
              <a:rPr lang="ko-KR" altLang="en-US" sz="800">
                <a:solidFill>
                  <a:srgbClr val="00B050"/>
                </a:solidFill>
              </a:rPr>
              <a:t>녹색 </a:t>
            </a:r>
            <a:r>
              <a:rPr lang="en-US" altLang="ko-KR" sz="800" dirty="0">
                <a:solidFill>
                  <a:srgbClr val="00B050"/>
                </a:solidFill>
              </a:rPr>
              <a:t>(</a:t>
            </a:r>
            <a:r>
              <a:rPr lang="en-US" altLang="ko-KR" sz="800">
                <a:solidFill>
                  <a:srgbClr val="00B050"/>
                </a:solidFill>
              </a:rPr>
              <a:t>HEC )</a:t>
            </a:r>
            <a:endParaRPr lang="en-US" altLang="ko-KR" sz="800" dirty="0">
              <a:solidFill>
                <a:srgbClr val="00B050"/>
              </a:solidFill>
            </a:endParaRPr>
          </a:p>
          <a:p>
            <a:endParaRPr lang="ko-KR" altLang="en-US" sz="800" dirty="0"/>
          </a:p>
        </p:txBody>
      </p:sp>
      <p:sp>
        <p:nvSpPr>
          <p:cNvPr id="26" name="직사각형 25"/>
          <p:cNvSpPr/>
          <p:nvPr/>
        </p:nvSpPr>
        <p:spPr>
          <a:xfrm>
            <a:off x="5331888" y="3858593"/>
            <a:ext cx="4077512" cy="22711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3446" y="3353414"/>
            <a:ext cx="1152484" cy="478233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  <a:latin typeface="+mn-ea"/>
              </a:rPr>
              <a:t>System Setup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83218" y="3353414"/>
            <a:ext cx="333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latin typeface="+mn-ea"/>
              </a:rPr>
              <a:t>ISO Compare Attribute Set-up </a:t>
            </a:r>
            <a:r>
              <a:rPr lang="en-US" altLang="ko-KR" sz="800" b="0" dirty="0">
                <a:latin typeface="+mn-ea"/>
                <a:ea typeface="+mn-ea"/>
              </a:rPr>
              <a:t>: ISO Compare</a:t>
            </a:r>
            <a:r>
              <a:rPr lang="ko-KR" altLang="en-US" sz="800" b="0" dirty="0">
                <a:latin typeface="+mn-ea"/>
                <a:ea typeface="+mn-ea"/>
              </a:rPr>
              <a:t>를 위한 도면 영역</a:t>
            </a:r>
            <a:r>
              <a:rPr lang="en-US" altLang="ko-KR" sz="800" b="0" dirty="0">
                <a:latin typeface="+mn-ea"/>
                <a:ea typeface="+mn-ea"/>
              </a:rPr>
              <a:t>, </a:t>
            </a:r>
            <a:r>
              <a:rPr lang="en-US" altLang="ko-KR" sz="800" dirty="0">
                <a:latin typeface="+mn-ea"/>
              </a:rPr>
              <a:t>BOM </a:t>
            </a:r>
            <a:r>
              <a:rPr lang="ko-KR" altLang="en-US" sz="800" dirty="0">
                <a:latin typeface="+mn-ea"/>
              </a:rPr>
              <a:t>영역 설정</a:t>
            </a:r>
            <a:r>
              <a:rPr lang="en-US" altLang="ko-KR" sz="800" dirty="0">
                <a:latin typeface="+mn-ea"/>
              </a:rPr>
              <a:t>, Drawing Template </a:t>
            </a:r>
            <a:r>
              <a:rPr lang="ko-KR" altLang="en-US" sz="800" dirty="0">
                <a:latin typeface="+mn-ea"/>
              </a:rPr>
              <a:t>등록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latin typeface="+mn-ea"/>
              </a:rPr>
              <a:t>3D ISO Area Setup</a:t>
            </a:r>
            <a:r>
              <a:rPr lang="en-US" altLang="ko-KR" sz="800" b="0" dirty="0">
                <a:latin typeface="+mn-ea"/>
                <a:ea typeface="+mn-ea"/>
              </a:rPr>
              <a:t> : </a:t>
            </a:r>
            <a:r>
              <a:rPr lang="en-US" altLang="ko-KR" sz="800" dirty="0">
                <a:latin typeface="+mn-ea"/>
              </a:rPr>
              <a:t>ISO </a:t>
            </a:r>
            <a:r>
              <a:rPr lang="ko-KR" altLang="en-US" sz="800" dirty="0">
                <a:latin typeface="+mn-ea"/>
              </a:rPr>
              <a:t>관리를 위한 </a:t>
            </a:r>
            <a:r>
              <a:rPr lang="en-US" altLang="ko-KR" sz="800" dirty="0">
                <a:latin typeface="+mn-ea"/>
              </a:rPr>
              <a:t>Area </a:t>
            </a:r>
            <a:r>
              <a:rPr lang="ko-KR" altLang="en-US" sz="800" dirty="0">
                <a:latin typeface="+mn-ea"/>
              </a:rPr>
              <a:t>설정</a:t>
            </a:r>
            <a:endParaRPr lang="en-US" altLang="ko-KR" sz="800" dirty="0"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>
                <a:latin typeface="+mn-ea"/>
                <a:ea typeface="+mn-ea"/>
              </a:rPr>
              <a:t>ISO Revision Setup : ISO Issue Revision </a:t>
            </a:r>
            <a:r>
              <a:rPr lang="ko-KR" altLang="en-US" sz="800" b="0" dirty="0">
                <a:latin typeface="+mn-ea"/>
                <a:ea typeface="+mn-ea"/>
              </a:rPr>
              <a:t>설정</a:t>
            </a:r>
            <a:r>
              <a:rPr lang="en-US" altLang="ko-KR" sz="800" b="0" dirty="0">
                <a:latin typeface="+mn-ea"/>
                <a:ea typeface="+mn-ea"/>
              </a:rPr>
              <a:t>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31888" y="3664360"/>
            <a:ext cx="936104" cy="194232"/>
          </a:xfrm>
          <a:prstGeom prst="rect">
            <a:avLst/>
          </a:prstGeom>
          <a:solidFill>
            <a:srgbClr val="CCC1D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DATA Flow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30635" y="4207223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DWG </a:t>
            </a:r>
          </a:p>
          <a:p>
            <a:pPr algn="ctr"/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Template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45908" y="4207223"/>
            <a:ext cx="758188" cy="6263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Compare </a:t>
            </a:r>
            <a:r>
              <a:rPr lang="ko-KR" altLang="en-US" sz="900">
                <a:solidFill>
                  <a:schemeClr val="bg1"/>
                </a:solidFill>
                <a:latin typeface="+mn-ea"/>
              </a:rPr>
              <a:t>속성 설정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17236" y="4207223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ISO </a:t>
            </a:r>
            <a:r>
              <a:rPr lang="ko-KR" altLang="en-US" sz="900">
                <a:solidFill>
                  <a:schemeClr val="bg1"/>
                </a:solidFill>
                <a:latin typeface="+mn-ea"/>
              </a:rPr>
              <a:t>변경 사항 검토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324985" y="4207223"/>
            <a:ext cx="758188" cy="626382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ISO Issue Approval/Reject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7504" y="5220021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ISO File</a:t>
            </a:r>
          </a:p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Validation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452777" y="5220021"/>
            <a:ext cx="758188" cy="62638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ISO Rev Compare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524105" y="5220021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ISO Index</a:t>
            </a:r>
          </a:p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Manager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331854" y="5220021"/>
            <a:ext cx="758188" cy="626382"/>
          </a:xfrm>
          <a:prstGeom prst="rect">
            <a:avLst/>
          </a:prstGeom>
          <a:solidFill>
            <a:srgbClr val="DCAF37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C-SPACE</a:t>
            </a:r>
          </a:p>
          <a:p>
            <a:pPr algn="ctr"/>
            <a:r>
              <a:rPr lang="en-US" altLang="ko-KR" sz="900">
                <a:solidFill>
                  <a:schemeClr val="bg1"/>
                </a:solidFill>
                <a:latin typeface="+mn-ea"/>
              </a:rPr>
              <a:t>ISO</a:t>
            </a:r>
            <a:r>
              <a:rPr lang="ko-KR" altLang="en-US" sz="900">
                <a:solidFill>
                  <a:schemeClr val="bg1"/>
                </a:solidFill>
                <a:latin typeface="+mn-ea"/>
              </a:rPr>
              <a:t> 공유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566962" y="4130094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447778" y="4130094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66962" y="5152020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442070" y="5148943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04369" y="3902553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  <a:ea typeface="+mn-ea"/>
              </a:rPr>
              <a:t>System Setup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07799" y="4934751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ISO Check</a:t>
            </a:r>
            <a:endParaRPr lang="ko-KR" altLang="en-US" sz="1000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507208" y="4934750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  <a:ea typeface="+mn-ea"/>
              </a:rPr>
              <a:t>ISO Index</a:t>
            </a:r>
            <a:endParaRPr lang="ko-KR" altLang="en-US" sz="1000" dirty="0">
              <a:latin typeface="+mn-ea"/>
              <a:ea typeface="+mn-ea"/>
            </a:endParaRPr>
          </a:p>
        </p:txBody>
      </p:sp>
      <p:cxnSp>
        <p:nvCxnSpPr>
          <p:cNvPr id="57" name="꺾인 연결선 56"/>
          <p:cNvCxnSpPr>
            <a:stCxn id="46" idx="1"/>
            <a:endCxn id="49" idx="1"/>
          </p:cNvCxnSpPr>
          <p:nvPr/>
        </p:nvCxnSpPr>
        <p:spPr>
          <a:xfrm rot="10800000" flipV="1">
            <a:off x="5566961" y="4513700"/>
            <a:ext cx="12700" cy="1021926"/>
          </a:xfrm>
          <a:prstGeom prst="bentConnector3">
            <a:avLst>
              <a:gd name="adj1" fmla="val 11769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49" idx="3"/>
            <a:endCxn id="47" idx="1"/>
          </p:cNvCxnSpPr>
          <p:nvPr/>
        </p:nvCxnSpPr>
        <p:spPr>
          <a:xfrm flipV="1">
            <a:off x="7276105" y="4513700"/>
            <a:ext cx="171673" cy="1021926"/>
          </a:xfrm>
          <a:prstGeom prst="bentConnector3">
            <a:avLst>
              <a:gd name="adj1" fmla="val 32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4006391" y="1493160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ISO Rev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Compare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94484" y="3950689"/>
            <a:ext cx="1152484" cy="478233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  <a:latin typeface="+mn-ea"/>
              </a:rPr>
              <a:t>ISO File Upload/</a:t>
            </a:r>
          </a:p>
          <a:p>
            <a:r>
              <a:rPr lang="en-US" altLang="ko-KR" sz="900">
                <a:solidFill>
                  <a:schemeClr val="tx1"/>
                </a:solidFill>
                <a:latin typeface="+mn-ea"/>
              </a:rPr>
              <a:t>Validation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94256" y="3950689"/>
            <a:ext cx="333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latin typeface="+mn-ea"/>
              </a:rPr>
              <a:t>ISO File Upload</a:t>
            </a:r>
            <a:r>
              <a:rPr lang="en-US" altLang="ko-KR" sz="800" b="0" dirty="0">
                <a:latin typeface="+mn-ea"/>
                <a:ea typeface="+mn-ea"/>
              </a:rPr>
              <a:t>: DWG, PDF, SHA File Upload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>
                <a:latin typeface="+mn-ea"/>
              </a:rPr>
              <a:t>ISO File Validation : DWG</a:t>
            </a:r>
            <a:r>
              <a:rPr lang="ko-KR" altLang="en-US" sz="800" dirty="0">
                <a:latin typeface="+mn-ea"/>
              </a:rPr>
              <a:t>파일 내 </a:t>
            </a:r>
            <a:r>
              <a:rPr lang="en-US" altLang="ko-KR" sz="800" dirty="0">
                <a:latin typeface="+mn-ea"/>
              </a:rPr>
              <a:t>Rev No, Date </a:t>
            </a:r>
            <a:r>
              <a:rPr lang="ko-KR" altLang="en-US" sz="800" dirty="0">
                <a:latin typeface="+mn-ea"/>
              </a:rPr>
              <a:t>인식</a:t>
            </a:r>
            <a:endParaRPr lang="en-US" altLang="ko-KR" sz="800" dirty="0"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dirty="0" err="1">
                <a:latin typeface="+mn-ea"/>
              </a:rPr>
              <a:t>Subcom</a:t>
            </a:r>
            <a:r>
              <a:rPr lang="en-US" altLang="ko-KR" sz="800" dirty="0">
                <a:latin typeface="+mn-ea"/>
              </a:rPr>
              <a:t>. Comment: </a:t>
            </a:r>
            <a:r>
              <a:rPr lang="ko-KR" altLang="en-US" sz="800" dirty="0">
                <a:latin typeface="+mn-ea"/>
              </a:rPr>
              <a:t>도면에 대한 </a:t>
            </a:r>
            <a:r>
              <a:rPr lang="en-US" altLang="ko-KR" sz="800" dirty="0">
                <a:latin typeface="+mn-ea"/>
              </a:rPr>
              <a:t>Comment </a:t>
            </a:r>
            <a:r>
              <a:rPr lang="ko-KR" altLang="en-US" sz="800" dirty="0">
                <a:latin typeface="+mn-ea"/>
              </a:rPr>
              <a:t>작성</a:t>
            </a:r>
          </a:p>
        </p:txBody>
      </p:sp>
      <p:cxnSp>
        <p:nvCxnSpPr>
          <p:cNvPr id="68" name="직선 화살표 연결선 67"/>
          <p:cNvCxnSpPr>
            <a:stCxn id="65" idx="3"/>
            <a:endCxn id="6" idx="1"/>
          </p:cNvCxnSpPr>
          <p:nvPr/>
        </p:nvCxnSpPr>
        <p:spPr>
          <a:xfrm>
            <a:off x="5158876" y="1673002"/>
            <a:ext cx="39295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23" idx="0"/>
            <a:endCxn id="8" idx="0"/>
          </p:cNvCxnSpPr>
          <p:nvPr/>
        </p:nvCxnSpPr>
        <p:spPr>
          <a:xfrm>
            <a:off x="7542695" y="1879423"/>
            <a:ext cx="11945" cy="5418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596794" y="926758"/>
            <a:ext cx="481525" cy="92397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E</a:t>
            </a:r>
            <a:r>
              <a:rPr lang="en-US" altLang="ko-KR" sz="600">
                <a:solidFill>
                  <a:schemeClr val="tx1"/>
                </a:solidFill>
                <a:latin typeface="+mn-ea"/>
              </a:rPr>
              <a:t>-Space</a:t>
            </a:r>
            <a:endParaRPr lang="en-US" altLang="ko-KR" sz="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602450" y="1079413"/>
            <a:ext cx="481525" cy="923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C-Space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953583" y="1718191"/>
            <a:ext cx="147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endParaRPr lang="en-US" altLang="ko-KR" sz="80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  <a:ea typeface="+mn-ea"/>
              </a:rPr>
              <a:t>ISO Rev Compare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  <a:ea typeface="+mn-ea"/>
              </a:rPr>
              <a:t>ISO Check</a:t>
            </a:r>
            <a:endParaRPr lang="en-US" altLang="ko-KR" sz="80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  <a:ea typeface="+mn-ea"/>
              </a:rPr>
              <a:t>Subcon. Comment</a:t>
            </a:r>
            <a:endParaRPr lang="en-US" altLang="ko-KR" sz="80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82525" y="4553625"/>
            <a:ext cx="1152484" cy="478233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  <a:latin typeface="+mn-ea"/>
              </a:rPr>
              <a:t>ISO Rev Compare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82525" y="5159058"/>
            <a:ext cx="1152484" cy="478233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  <a:latin typeface="+mn-ea"/>
              </a:rPr>
              <a:t>ISO Issue Manager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2525" y="5773840"/>
            <a:ext cx="1152484" cy="535480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  <a:latin typeface="+mn-ea"/>
              </a:rPr>
              <a:t>ISO Index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984806" y="4552338"/>
            <a:ext cx="333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</a:rPr>
              <a:t>ISO Rev Compare</a:t>
            </a:r>
            <a:r>
              <a:rPr lang="en-US" altLang="ko-KR" sz="800" b="0">
                <a:latin typeface="+mn-ea"/>
                <a:ea typeface="+mn-ea"/>
              </a:rPr>
              <a:t>: UCI </a:t>
            </a:r>
            <a:r>
              <a:rPr lang="ko-KR" altLang="en-US" sz="800" b="0">
                <a:latin typeface="+mn-ea"/>
                <a:ea typeface="+mn-ea"/>
              </a:rPr>
              <a:t>기준 도면 비교</a:t>
            </a:r>
            <a:r>
              <a:rPr lang="en-US" altLang="ko-KR" sz="800" b="0">
                <a:latin typeface="+mn-ea"/>
                <a:ea typeface="+mn-ea"/>
              </a:rPr>
              <a:t>, Support </a:t>
            </a:r>
            <a:r>
              <a:rPr lang="ko-KR" altLang="en-US" sz="800" b="0">
                <a:latin typeface="+mn-ea"/>
                <a:ea typeface="+mn-ea"/>
              </a:rPr>
              <a:t>비교 로직 추가</a:t>
            </a:r>
            <a:r>
              <a:rPr lang="en-US" altLang="ko-KR" sz="800" b="0">
                <a:latin typeface="+mn-ea"/>
                <a:ea typeface="+mn-ea"/>
              </a:rPr>
              <a:t>,</a:t>
            </a:r>
          </a:p>
          <a:p>
            <a:r>
              <a:rPr lang="en-US" altLang="ko-KR" sz="800" b="0">
                <a:latin typeface="+mn-ea"/>
                <a:ea typeface="+mn-ea"/>
              </a:rPr>
              <a:t>Flow Direction </a:t>
            </a:r>
            <a:r>
              <a:rPr lang="ko-KR" altLang="en-US" sz="800" b="0">
                <a:latin typeface="+mn-ea"/>
                <a:ea typeface="+mn-ea"/>
              </a:rPr>
              <a:t>비교 로직 추가</a:t>
            </a:r>
            <a:r>
              <a:rPr lang="en-US" altLang="ko-KR" sz="800" b="0">
                <a:latin typeface="+mn-ea"/>
                <a:ea typeface="+mn-ea"/>
              </a:rPr>
              <a:t>, Non Pipe ISO </a:t>
            </a:r>
            <a:r>
              <a:rPr lang="ko-KR" altLang="en-US" sz="800">
                <a:latin typeface="+mn-ea"/>
              </a:rPr>
              <a:t>비교 로직 추가</a:t>
            </a:r>
            <a:endParaRPr lang="en-US" altLang="ko-KR" sz="800" b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</a:rPr>
              <a:t>ISO Check: ISO Rev Check </a:t>
            </a:r>
            <a:r>
              <a:rPr lang="ko-KR" altLang="en-US" sz="800">
                <a:latin typeface="+mn-ea"/>
              </a:rPr>
              <a:t>결과 검토</a:t>
            </a:r>
            <a:endParaRPr lang="en-US" altLang="ko-KR" sz="800"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</a:rPr>
              <a:t>Subcom. Comment: </a:t>
            </a:r>
            <a:r>
              <a:rPr lang="ko-KR" altLang="en-US" sz="800">
                <a:latin typeface="+mn-ea"/>
              </a:rPr>
              <a:t>도면에 대한 협력업체 </a:t>
            </a:r>
            <a:r>
              <a:rPr lang="en-US" altLang="ko-KR" sz="800">
                <a:latin typeface="+mn-ea"/>
              </a:rPr>
              <a:t>Comment </a:t>
            </a:r>
            <a:r>
              <a:rPr lang="ko-KR" altLang="en-US" sz="800">
                <a:latin typeface="+mn-ea"/>
              </a:rPr>
              <a:t>작성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99136" y="5166487"/>
            <a:ext cx="333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</a:rPr>
              <a:t>ISO Issue Manager : </a:t>
            </a:r>
            <a:r>
              <a:rPr lang="ko-KR" altLang="en-US" sz="800">
                <a:latin typeface="+mn-ea"/>
              </a:rPr>
              <a:t>협력업체 </a:t>
            </a:r>
            <a:r>
              <a:rPr lang="en-US" altLang="ko-KR" sz="800">
                <a:latin typeface="+mn-ea"/>
              </a:rPr>
              <a:t>Rev Check </a:t>
            </a:r>
            <a:r>
              <a:rPr lang="ko-KR" altLang="en-US" sz="800">
                <a:latin typeface="+mn-ea"/>
              </a:rPr>
              <a:t>결과 검토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도면에 대한</a:t>
            </a:r>
            <a:endParaRPr lang="en-US" altLang="ko-KR" sz="800">
              <a:latin typeface="+mn-ea"/>
            </a:endParaRPr>
          </a:p>
          <a:p>
            <a:r>
              <a:rPr lang="en-US" altLang="ko-KR" sz="800">
                <a:latin typeface="+mn-ea"/>
              </a:rPr>
              <a:t>Issue Approval/ Reject </a:t>
            </a:r>
            <a:r>
              <a:rPr lang="ko-KR" altLang="en-US" sz="800">
                <a:latin typeface="+mn-ea"/>
              </a:rPr>
              <a:t>결정 </a:t>
            </a:r>
            <a:endParaRPr lang="en-US" altLang="ko-KR" sz="800"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</a:rPr>
              <a:t>HEC Comment : </a:t>
            </a:r>
            <a:r>
              <a:rPr lang="ko-KR" altLang="en-US" sz="800">
                <a:latin typeface="+mn-ea"/>
              </a:rPr>
              <a:t>도면 검토 결과 작성</a:t>
            </a:r>
            <a:endParaRPr lang="en-US" altLang="ko-KR" sz="800"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</a:rPr>
              <a:t>ISO File DownLoad: </a:t>
            </a:r>
            <a:r>
              <a:rPr lang="ko-KR" altLang="en-US" sz="800">
                <a:latin typeface="+mn-ea"/>
              </a:rPr>
              <a:t>검토 결과 도면 다운로드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94256" y="5790409"/>
            <a:ext cx="333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</a:rPr>
              <a:t>ISO Index Manger : ISO </a:t>
            </a:r>
            <a:r>
              <a:rPr lang="ko-KR" altLang="en-US" sz="800">
                <a:latin typeface="+mn-ea"/>
              </a:rPr>
              <a:t>도면 별 </a:t>
            </a:r>
            <a:r>
              <a:rPr lang="en-US" altLang="ko-KR" sz="800">
                <a:latin typeface="+mn-ea"/>
              </a:rPr>
              <a:t>Rev </a:t>
            </a:r>
            <a:r>
              <a:rPr lang="ko-KR" altLang="en-US" sz="800">
                <a:latin typeface="+mn-ea"/>
              </a:rPr>
              <a:t>현황 확인 및 관리</a:t>
            </a:r>
            <a:endParaRPr lang="en-US" altLang="ko-KR" sz="800"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</a:rPr>
              <a:t>ISO Index Report : ISO </a:t>
            </a:r>
            <a:r>
              <a:rPr lang="ko-KR" altLang="en-US" sz="800">
                <a:latin typeface="+mn-ea"/>
              </a:rPr>
              <a:t>도면 별 </a:t>
            </a:r>
            <a:r>
              <a:rPr lang="en-US" altLang="ko-KR" sz="800">
                <a:latin typeface="+mn-ea"/>
              </a:rPr>
              <a:t>Rev </a:t>
            </a:r>
            <a:r>
              <a:rPr lang="ko-KR" altLang="en-US" sz="800">
                <a:latin typeface="+mn-ea"/>
              </a:rPr>
              <a:t>현황</a:t>
            </a:r>
            <a:r>
              <a:rPr lang="en-US" altLang="ko-KR" sz="800">
                <a:latin typeface="+mn-ea"/>
              </a:rPr>
              <a:t>, Fabrication/Erection Date </a:t>
            </a:r>
            <a:r>
              <a:rPr lang="ko-KR" altLang="en-US" sz="800">
                <a:latin typeface="+mn-ea"/>
              </a:rPr>
              <a:t>출력</a:t>
            </a:r>
            <a:endParaRPr lang="en-US" altLang="ko-KR" sz="800"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>
                <a:latin typeface="+mn-ea"/>
              </a:rPr>
              <a:t>ISO File DownLoad: ISO </a:t>
            </a:r>
            <a:r>
              <a:rPr lang="ko-KR" altLang="en-US" sz="800">
                <a:latin typeface="+mn-ea"/>
              </a:rPr>
              <a:t>도면 별 </a:t>
            </a:r>
            <a:r>
              <a:rPr lang="en-US" altLang="ko-KR" sz="800">
                <a:latin typeface="+mn-ea"/>
              </a:rPr>
              <a:t>Rev </a:t>
            </a:r>
            <a:r>
              <a:rPr lang="ko-KR" altLang="en-US" sz="800">
                <a:latin typeface="+mn-ea"/>
              </a:rPr>
              <a:t>파일</a:t>
            </a:r>
            <a:r>
              <a:rPr lang="en-US" altLang="ko-KR" sz="800">
                <a:latin typeface="+mn-ea"/>
              </a:rPr>
              <a:t> </a:t>
            </a:r>
            <a:r>
              <a:rPr lang="ko-KR" altLang="en-US" sz="800">
                <a:latin typeface="+mn-ea"/>
              </a:rPr>
              <a:t>다운로드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641630" y="2415172"/>
            <a:ext cx="1079055" cy="3596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</a:t>
            </a:r>
            <a:r>
              <a:rPr lang="en-US" altLang="ko-KR" sz="1000">
                <a:solidFill>
                  <a:schemeClr val="tx1"/>
                </a:solidFill>
              </a:rPr>
              <a:t>-Space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6146225" y="1862159"/>
            <a:ext cx="11944" cy="5418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8596794" y="1245230"/>
            <a:ext cx="481525" cy="923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D</a:t>
            </a:r>
            <a:r>
              <a:rPr lang="en-US" altLang="ko-KR" sz="600">
                <a:solidFill>
                  <a:schemeClr val="tx1"/>
                </a:solidFill>
                <a:latin typeface="+mn-ea"/>
              </a:rPr>
              <a:t>-Space</a:t>
            </a:r>
            <a:endParaRPr lang="en-US" altLang="ko-KR" sz="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2421646" y="1303225"/>
            <a:ext cx="2898518" cy="116669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5421528" y="1292559"/>
            <a:ext cx="1379794" cy="171742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6905122" y="1283625"/>
            <a:ext cx="1379794" cy="171742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791093" y="1162011"/>
            <a:ext cx="247527" cy="24252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+mn-ea"/>
              </a:rPr>
              <a:t>1</a:t>
            </a:r>
            <a:endParaRPr lang="ko-KR" altLang="en-US" sz="1300" dirty="0">
              <a:latin typeface="+mn-ea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2421647" y="1153399"/>
            <a:ext cx="247527" cy="24252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+mn-ea"/>
              </a:rPr>
              <a:t>2</a:t>
            </a:r>
            <a:endParaRPr lang="ko-KR" altLang="en-US" sz="1300" dirty="0">
              <a:latin typeface="+mn-ea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5371385" y="1161844"/>
            <a:ext cx="247527" cy="24252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+mn-ea"/>
              </a:rPr>
              <a:t>3</a:t>
            </a:r>
            <a:endParaRPr lang="ko-KR" altLang="en-US" sz="1300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872167" y="1131798"/>
            <a:ext cx="247527" cy="24252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atin typeface="+mn-ea"/>
              </a:rPr>
              <a:t>4</a:t>
            </a:r>
            <a:endParaRPr lang="ko-KR" altLang="en-US" sz="1300" dirty="0">
              <a:latin typeface="+mn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390148" y="3938671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ISO Issue</a:t>
            </a:r>
            <a:endParaRPr lang="ko-KR" altLang="en-US" sz="1000">
              <a:latin typeface="+mn-ea"/>
            </a:endParaRPr>
          </a:p>
        </p:txBody>
      </p:sp>
      <p:cxnSp>
        <p:nvCxnSpPr>
          <p:cNvPr id="101" name="꺾인 연결선 100"/>
          <p:cNvCxnSpPr>
            <a:stCxn id="88" idx="1"/>
          </p:cNvCxnSpPr>
          <p:nvPr/>
        </p:nvCxnSpPr>
        <p:spPr>
          <a:xfrm rot="10800000">
            <a:off x="4617663" y="1854923"/>
            <a:ext cx="1023966" cy="740093"/>
          </a:xfrm>
          <a:prstGeom prst="bentConnector3">
            <a:avLst>
              <a:gd name="adj1" fmla="val 99293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47" idx="3"/>
            <a:endCxn id="50" idx="3"/>
          </p:cNvCxnSpPr>
          <p:nvPr/>
        </p:nvCxnSpPr>
        <p:spPr>
          <a:xfrm flipH="1">
            <a:off x="9151212" y="4513701"/>
            <a:ext cx="5708" cy="1018849"/>
          </a:xfrm>
          <a:prstGeom prst="bentConnector3">
            <a:avLst>
              <a:gd name="adj1" fmla="val -2851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제목 1"/>
          <p:cNvSpPr txBox="1">
            <a:spLocks/>
          </p:cNvSpPr>
          <p:nvPr/>
        </p:nvSpPr>
        <p:spPr bwMode="auto">
          <a:xfrm>
            <a:off x="146518" y="12700"/>
            <a:ext cx="95043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957227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19831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39662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59493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79324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#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별첨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1" name="제목 1"/>
          <p:cNvSpPr txBox="1">
            <a:spLocks/>
          </p:cNvSpPr>
          <p:nvPr/>
        </p:nvSpPr>
        <p:spPr bwMode="auto">
          <a:xfrm>
            <a:off x="1642592" y="-11042"/>
            <a:ext cx="8639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957227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19831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39662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59493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79324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Demo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시나리오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(1/5) </a:t>
            </a:r>
            <a:r>
              <a:rPr lang="en-US" altLang="ko-KR" sz="2000" dirty="0">
                <a:solidFill>
                  <a:prstClr val="black"/>
                </a:solidFill>
                <a:latin typeface="맑은 고딕"/>
                <a:ea typeface="맑은 고딕"/>
              </a:rPr>
              <a:t>ISO Index &amp; </a:t>
            </a:r>
            <a:r>
              <a:rPr lang="ko-KR" altLang="en-US" sz="2000" dirty="0">
                <a:solidFill>
                  <a:prstClr val="black"/>
                </a:solidFill>
                <a:latin typeface="맑은 고딕"/>
                <a:ea typeface="맑은 고딕"/>
              </a:rPr>
              <a:t>도면 비교</a:t>
            </a:r>
            <a:endParaRPr lang="ko-KR" altLang="en-US" sz="2200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2814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#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별첨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67976" y="4254187"/>
            <a:ext cx="4077512" cy="22711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1642592" y="-11042"/>
            <a:ext cx="8639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957227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19831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39662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59493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79324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Demo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시나리오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(2/5) Global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협업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: EDW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  <a:sym typeface="Wingdings" panose="05000000000000000000" pitchFamily="2" charset="2"/>
              </a:rPr>
              <a:t> MMS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물량 연계</a:t>
            </a:r>
            <a:endParaRPr lang="ko-KR" altLang="en-US" sz="22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1258" y="4047455"/>
            <a:ext cx="1152484" cy="785988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JV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업체 등록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JV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권한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설정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자재코드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매핑관리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1470" y="4911529"/>
            <a:ext cx="1152484" cy="37099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설계 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BOM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등록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5109" y="4869160"/>
            <a:ext cx="318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>
                <a:latin typeface="+mn-ea"/>
                <a:ea typeface="+mn-ea"/>
              </a:rPr>
              <a:t>Create </a:t>
            </a:r>
            <a:r>
              <a:rPr lang="en-US" altLang="ko-KR" sz="800" b="0" dirty="0" smtClean="0">
                <a:latin typeface="+mn-ea"/>
                <a:ea typeface="+mn-ea"/>
              </a:rPr>
              <a:t>Revision : </a:t>
            </a:r>
            <a:r>
              <a:rPr lang="ko-KR" altLang="en-US" sz="800" b="0" dirty="0" err="1" smtClean="0">
                <a:latin typeface="+mn-ea"/>
                <a:ea typeface="+mn-ea"/>
              </a:rPr>
              <a:t>참여사</a:t>
            </a:r>
            <a:r>
              <a:rPr lang="ko-KR" altLang="en-US" sz="800" b="0" dirty="0" smtClean="0">
                <a:latin typeface="+mn-ea"/>
                <a:ea typeface="+mn-ea"/>
              </a:rPr>
              <a:t> 별 </a:t>
            </a:r>
            <a:r>
              <a:rPr lang="en-US" altLang="ko-KR" sz="800" b="0" dirty="0" smtClean="0">
                <a:latin typeface="+mn-ea"/>
                <a:ea typeface="+mn-ea"/>
              </a:rPr>
              <a:t>BOM Rev No. </a:t>
            </a:r>
            <a:r>
              <a:rPr lang="ko-KR" altLang="en-US" sz="800" b="0" dirty="0" smtClean="0">
                <a:latin typeface="+mn-ea"/>
                <a:ea typeface="+mn-ea"/>
              </a:rPr>
              <a:t>생성 관리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err="1" smtClean="0">
                <a:latin typeface="+mn-ea"/>
                <a:ea typeface="+mn-ea"/>
              </a:rPr>
              <a:t>참여사</a:t>
            </a:r>
            <a:r>
              <a:rPr lang="ko-KR" altLang="en-US" sz="800" b="0" dirty="0" smtClean="0">
                <a:latin typeface="+mn-ea"/>
                <a:ea typeface="+mn-ea"/>
              </a:rPr>
              <a:t> 별 </a:t>
            </a:r>
            <a:r>
              <a:rPr lang="en-US" altLang="ko-KR" sz="800" b="0" dirty="0" smtClean="0">
                <a:latin typeface="+mn-ea"/>
                <a:ea typeface="+mn-ea"/>
              </a:rPr>
              <a:t>BOM Input/View : </a:t>
            </a:r>
            <a:r>
              <a:rPr lang="ko-KR" altLang="en-US" sz="800" b="0" dirty="0" err="1" smtClean="0">
                <a:latin typeface="+mn-ea"/>
                <a:ea typeface="+mn-ea"/>
              </a:rPr>
              <a:t>참여사</a:t>
            </a:r>
            <a:r>
              <a:rPr lang="ko-KR" altLang="en-US" sz="800" b="0" dirty="0" smtClean="0">
                <a:latin typeface="+mn-ea"/>
                <a:ea typeface="+mn-ea"/>
              </a:rPr>
              <a:t> 별 </a:t>
            </a:r>
            <a:r>
              <a:rPr lang="en-US" altLang="ko-KR" sz="800" b="0" dirty="0" smtClean="0">
                <a:latin typeface="+mn-ea"/>
                <a:ea typeface="+mn-ea"/>
              </a:rPr>
              <a:t>/ Revision</a:t>
            </a:r>
            <a:r>
              <a:rPr lang="ko-KR" altLang="en-US" sz="800" b="0" dirty="0" smtClean="0">
                <a:latin typeface="+mn-ea"/>
                <a:ea typeface="+mn-ea"/>
              </a:rPr>
              <a:t>별 설계 </a:t>
            </a:r>
            <a:r>
              <a:rPr lang="en-US" altLang="ko-KR" sz="800" b="0" dirty="0" smtClean="0">
                <a:latin typeface="+mn-ea"/>
                <a:ea typeface="+mn-ea"/>
              </a:rPr>
              <a:t>BOM </a:t>
            </a:r>
            <a:r>
              <a:rPr lang="ko-KR" altLang="en-US" sz="800" b="0" dirty="0" smtClean="0">
                <a:latin typeface="+mn-ea"/>
                <a:ea typeface="+mn-ea"/>
              </a:rPr>
              <a:t>물량 등록 </a:t>
            </a:r>
            <a:r>
              <a:rPr lang="en-US" altLang="ko-KR" sz="800" b="0" dirty="0" smtClean="0">
                <a:latin typeface="+mn-ea"/>
                <a:ea typeface="+mn-ea"/>
              </a:rPr>
              <a:t>(JV</a:t>
            </a:r>
            <a:r>
              <a:rPr lang="ko-KR" altLang="en-US" sz="800" b="0" dirty="0" smtClean="0">
                <a:latin typeface="+mn-ea"/>
                <a:ea typeface="+mn-ea"/>
              </a:rPr>
              <a:t>의 경우 </a:t>
            </a:r>
            <a:r>
              <a:rPr lang="en-US" altLang="ko-KR" sz="800" b="0" dirty="0" smtClean="0">
                <a:latin typeface="+mn-ea"/>
                <a:ea typeface="+mn-ea"/>
              </a:rPr>
              <a:t>JV </a:t>
            </a:r>
            <a:r>
              <a:rPr lang="ko-KR" altLang="en-US" sz="800" b="0" dirty="0" err="1" smtClean="0">
                <a:latin typeface="+mn-ea"/>
                <a:ea typeface="+mn-ea"/>
              </a:rPr>
              <a:t>자재코드</a:t>
            </a:r>
            <a:r>
              <a:rPr lang="ko-KR" altLang="en-US" sz="800" b="0" dirty="0" smtClean="0">
                <a:latin typeface="+mn-ea"/>
                <a:ea typeface="+mn-ea"/>
              </a:rPr>
              <a:t> 그대로 사용 가능</a:t>
            </a:r>
            <a:r>
              <a:rPr lang="en-US" altLang="ko-KR" sz="800" b="0" dirty="0" smtClean="0">
                <a:latin typeface="+mn-ea"/>
                <a:ea typeface="+mn-ea"/>
              </a:rPr>
              <a:t>)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1114" y="5811499"/>
            <a:ext cx="1152484" cy="584454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MR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연계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시공 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Excel Export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8664" y="5745450"/>
            <a:ext cx="3328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MR </a:t>
            </a:r>
            <a:r>
              <a:rPr lang="ko-KR" altLang="en-US" sz="800" b="0" dirty="0" smtClean="0">
                <a:latin typeface="+mn-ea"/>
                <a:ea typeface="+mn-ea"/>
              </a:rPr>
              <a:t>연계 </a:t>
            </a:r>
            <a:r>
              <a:rPr lang="en-US" altLang="ko-KR" sz="800" b="0" dirty="0" smtClean="0">
                <a:latin typeface="+mn-ea"/>
                <a:ea typeface="+mn-ea"/>
              </a:rPr>
              <a:t>: </a:t>
            </a:r>
            <a:r>
              <a:rPr lang="ko-KR" altLang="en-US" sz="800" b="0" dirty="0" smtClean="0">
                <a:latin typeface="+mn-ea"/>
                <a:ea typeface="+mn-ea"/>
              </a:rPr>
              <a:t>입력된 설계 </a:t>
            </a:r>
            <a:r>
              <a:rPr lang="en-US" altLang="ko-KR" sz="800" b="0" dirty="0" smtClean="0">
                <a:latin typeface="+mn-ea"/>
                <a:ea typeface="+mn-ea"/>
              </a:rPr>
              <a:t>BOM </a:t>
            </a:r>
            <a:r>
              <a:rPr lang="ko-KR" altLang="en-US" sz="800" b="0" dirty="0" smtClean="0">
                <a:latin typeface="+mn-ea"/>
                <a:ea typeface="+mn-ea"/>
              </a:rPr>
              <a:t>기반으로 </a:t>
            </a:r>
            <a:r>
              <a:rPr lang="en-US" altLang="ko-KR" sz="800" b="0" dirty="0" smtClean="0">
                <a:latin typeface="+mn-ea"/>
                <a:ea typeface="+mn-ea"/>
              </a:rPr>
              <a:t>MR List, MR / MTO </a:t>
            </a:r>
            <a:r>
              <a:rPr lang="ko-KR" altLang="en-US" sz="800" b="0" dirty="0" smtClean="0">
                <a:latin typeface="+mn-ea"/>
                <a:ea typeface="+mn-ea"/>
              </a:rPr>
              <a:t>정보 연계 </a:t>
            </a:r>
            <a:r>
              <a:rPr lang="en-US" altLang="ko-KR" sz="800" b="0" dirty="0" smtClean="0">
                <a:latin typeface="+mn-ea"/>
                <a:ea typeface="+mn-ea"/>
              </a:rPr>
              <a:t>(to P-Space)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시공 </a:t>
            </a:r>
            <a:r>
              <a:rPr lang="en-US" altLang="ko-KR" sz="800" b="0" dirty="0" smtClean="0">
                <a:latin typeface="+mn-ea"/>
                <a:ea typeface="+mn-ea"/>
              </a:rPr>
              <a:t>BOQ </a:t>
            </a:r>
            <a:r>
              <a:rPr lang="ko-KR" altLang="en-US" sz="800" b="0" dirty="0" smtClean="0">
                <a:latin typeface="+mn-ea"/>
                <a:ea typeface="+mn-ea"/>
              </a:rPr>
              <a:t>변환</a:t>
            </a:r>
            <a:r>
              <a:rPr lang="en-US" altLang="ko-KR" sz="800" b="0" dirty="0" smtClean="0">
                <a:latin typeface="+mn-ea"/>
                <a:ea typeface="+mn-ea"/>
              </a:rPr>
              <a:t> : </a:t>
            </a:r>
            <a:r>
              <a:rPr lang="ko-KR" altLang="en-US" sz="800" b="0" dirty="0" smtClean="0">
                <a:latin typeface="+mn-ea"/>
                <a:ea typeface="+mn-ea"/>
              </a:rPr>
              <a:t>입력된 설계 </a:t>
            </a:r>
            <a:r>
              <a:rPr lang="en-US" altLang="ko-KR" sz="800" b="0" dirty="0" smtClean="0">
                <a:latin typeface="+mn-ea"/>
                <a:ea typeface="+mn-ea"/>
              </a:rPr>
              <a:t>BOM </a:t>
            </a:r>
            <a:r>
              <a:rPr lang="ko-KR" altLang="en-US" sz="800" b="0" dirty="0" smtClean="0">
                <a:latin typeface="+mn-ea"/>
                <a:ea typeface="+mn-ea"/>
              </a:rPr>
              <a:t>기반으로 </a:t>
            </a:r>
            <a:r>
              <a:rPr lang="en-US" altLang="ko-KR" sz="800" b="0" dirty="0" smtClean="0">
                <a:latin typeface="+mn-ea"/>
                <a:ea typeface="+mn-ea"/>
              </a:rPr>
              <a:t>E-BOQ </a:t>
            </a:r>
            <a:r>
              <a:rPr lang="ko-KR" altLang="en-US" sz="800" b="0" dirty="0" smtClean="0">
                <a:latin typeface="+mn-ea"/>
                <a:ea typeface="+mn-ea"/>
              </a:rPr>
              <a:t>변환 및 연계 </a:t>
            </a:r>
            <a:r>
              <a:rPr lang="en-US" altLang="ko-KR" sz="800" b="0" dirty="0" smtClean="0">
                <a:latin typeface="+mn-ea"/>
                <a:ea typeface="+mn-ea"/>
              </a:rPr>
              <a:t>(to C/PP-Space)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BOM Excel Export : HEC</a:t>
            </a:r>
            <a:r>
              <a:rPr lang="ko-KR" altLang="en-US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>
                <a:latin typeface="+mn-ea"/>
                <a:ea typeface="+mn-ea"/>
              </a:rPr>
              <a:t>자재 </a:t>
            </a:r>
            <a:r>
              <a:rPr lang="en-US" altLang="ko-KR" sz="800" b="0" dirty="0" smtClean="0">
                <a:latin typeface="+mn-ea"/>
                <a:ea typeface="+mn-ea"/>
              </a:rPr>
              <a:t>Code </a:t>
            </a:r>
            <a:r>
              <a:rPr lang="ko-KR" altLang="en-US" sz="800" b="0" dirty="0" smtClean="0">
                <a:latin typeface="+mn-ea"/>
                <a:ea typeface="+mn-ea"/>
              </a:rPr>
              <a:t>기반으로 </a:t>
            </a:r>
            <a:r>
              <a:rPr lang="en-US" altLang="ko-KR" sz="800" b="0" dirty="0" smtClean="0">
                <a:latin typeface="+mn-ea"/>
                <a:ea typeface="+mn-ea"/>
              </a:rPr>
              <a:t>Excel Export </a:t>
            </a:r>
            <a:r>
              <a:rPr lang="ko-KR" altLang="en-US" sz="800" b="0" dirty="0" smtClean="0">
                <a:latin typeface="+mn-ea"/>
                <a:ea typeface="+mn-ea"/>
              </a:rPr>
              <a:t>가능 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30" y="4047455"/>
            <a:ext cx="3337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Common Code Management : JV</a:t>
            </a:r>
            <a:r>
              <a:rPr lang="ko-KR" altLang="en-US" sz="800" b="0" dirty="0" smtClean="0">
                <a:latin typeface="+mn-ea"/>
                <a:ea typeface="+mn-ea"/>
              </a:rPr>
              <a:t> 정보를 시스템 코드로 등록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Project Management : </a:t>
            </a:r>
            <a:r>
              <a:rPr lang="ko-KR" altLang="en-US" sz="800" b="0" dirty="0" smtClean="0">
                <a:latin typeface="+mn-ea"/>
                <a:ea typeface="+mn-ea"/>
              </a:rPr>
              <a:t>사업 </a:t>
            </a:r>
            <a:r>
              <a:rPr lang="ko-KR" altLang="en-US" sz="800" b="0" dirty="0" err="1" smtClean="0">
                <a:latin typeface="+mn-ea"/>
                <a:ea typeface="+mn-ea"/>
              </a:rPr>
              <a:t>개설시</a:t>
            </a:r>
            <a:r>
              <a:rPr lang="ko-KR" altLang="en-US" sz="800" b="0" dirty="0" smtClean="0">
                <a:latin typeface="+mn-ea"/>
                <a:ea typeface="+mn-ea"/>
              </a:rPr>
              <a:t> 해당 </a:t>
            </a:r>
            <a:r>
              <a:rPr lang="en-US" altLang="ko-KR" sz="800" b="0" dirty="0" smtClean="0">
                <a:latin typeface="+mn-ea"/>
                <a:ea typeface="+mn-ea"/>
              </a:rPr>
              <a:t>JV </a:t>
            </a:r>
            <a:r>
              <a:rPr lang="ko-KR" altLang="en-US" sz="800" b="0" dirty="0" smtClean="0">
                <a:latin typeface="+mn-ea"/>
                <a:ea typeface="+mn-ea"/>
              </a:rPr>
              <a:t>업체 정보를 매핑 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JV </a:t>
            </a:r>
            <a:r>
              <a:rPr lang="ko-KR" altLang="en-US" sz="800" b="0" dirty="0" smtClean="0">
                <a:latin typeface="+mn-ea"/>
                <a:ea typeface="+mn-ea"/>
              </a:rPr>
              <a:t>권한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smtClean="0">
                <a:latin typeface="+mn-ea"/>
                <a:ea typeface="+mn-ea"/>
              </a:rPr>
              <a:t>설정</a:t>
            </a:r>
            <a:r>
              <a:rPr lang="en-US" altLang="ko-KR" sz="800" b="0" dirty="0" smtClean="0">
                <a:latin typeface="+mn-ea"/>
                <a:ea typeface="+mn-ea"/>
              </a:rPr>
              <a:t> : JV </a:t>
            </a:r>
            <a:r>
              <a:rPr lang="ko-KR" altLang="en-US" sz="800" b="0" dirty="0" smtClean="0">
                <a:latin typeface="+mn-ea"/>
                <a:ea typeface="+mn-ea"/>
              </a:rPr>
              <a:t>사용자 등록 및 권한 설정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err="1" smtClean="0">
                <a:latin typeface="+mn-ea"/>
                <a:ea typeface="+mn-ea"/>
              </a:rPr>
              <a:t>자재코드</a:t>
            </a:r>
            <a:r>
              <a:rPr lang="ko-KR" altLang="en-US" sz="800" b="0" dirty="0" smtClean="0">
                <a:latin typeface="+mn-ea"/>
                <a:ea typeface="+mn-ea"/>
              </a:rPr>
              <a:t> 매핑 관리</a:t>
            </a:r>
            <a:r>
              <a:rPr lang="en-US" altLang="ko-KR" sz="800" b="0" dirty="0" smtClean="0">
                <a:latin typeface="+mn-ea"/>
                <a:ea typeface="+mn-ea"/>
              </a:rPr>
              <a:t> : Commodity Code, Ident Code, Material Master </a:t>
            </a:r>
            <a:r>
              <a:rPr lang="ko-KR" altLang="en-US" sz="800" b="0" dirty="0" smtClean="0">
                <a:latin typeface="+mn-ea"/>
                <a:ea typeface="+mn-ea"/>
              </a:rPr>
              <a:t>레벨 별로 </a:t>
            </a:r>
            <a:r>
              <a:rPr lang="en-US" altLang="ko-KR" sz="800" b="0" dirty="0" smtClean="0">
                <a:latin typeface="+mn-ea"/>
                <a:ea typeface="+mn-ea"/>
              </a:rPr>
              <a:t>HEC-JV</a:t>
            </a:r>
            <a:r>
              <a:rPr lang="ko-KR" altLang="en-US" sz="800" b="0" dirty="0" smtClean="0">
                <a:latin typeface="+mn-ea"/>
                <a:ea typeface="+mn-ea"/>
              </a:rPr>
              <a:t>간 </a:t>
            </a:r>
            <a:r>
              <a:rPr lang="ko-KR" altLang="en-US" sz="800" b="0" dirty="0" err="1" smtClean="0">
                <a:latin typeface="+mn-ea"/>
                <a:ea typeface="+mn-ea"/>
              </a:rPr>
              <a:t>자재코드</a:t>
            </a:r>
            <a:r>
              <a:rPr lang="ko-KR" altLang="en-US" sz="800" b="0" dirty="0" smtClean="0">
                <a:latin typeface="+mn-ea"/>
                <a:ea typeface="+mn-ea"/>
              </a:rPr>
              <a:t> 매핑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1287" y="1466025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JV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업체 등록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63718" y="1467668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JV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권한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설정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471182" y="3861047"/>
            <a:ext cx="8538169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111760" y="2801969"/>
            <a:ext cx="1166738" cy="359685"/>
          </a:xfrm>
          <a:prstGeom prst="rect">
            <a:avLst/>
          </a:prstGeom>
          <a:solidFill>
            <a:srgbClr val="B3A2C7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MR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연계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14363" y="2801969"/>
            <a:ext cx="1132916" cy="359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시공 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5746" y="1824048"/>
            <a:ext cx="17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Common Code Management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Project Management</a:t>
            </a:r>
          </a:p>
        </p:txBody>
      </p:sp>
      <p:cxnSp>
        <p:nvCxnSpPr>
          <p:cNvPr id="21" name="직선 화살표 연결선 20"/>
          <p:cNvCxnSpPr>
            <a:stCxn id="14" idx="3"/>
            <a:endCxn id="15" idx="1"/>
          </p:cNvCxnSpPr>
          <p:nvPr/>
        </p:nvCxnSpPr>
        <p:spPr>
          <a:xfrm>
            <a:off x="2080342" y="1645868"/>
            <a:ext cx="883376" cy="16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1182" y="764704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1. System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Process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5726" y="3162454"/>
            <a:ext cx="1721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MR List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MR Management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MTO Management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62610" y="3148717"/>
            <a:ext cx="1283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BOM-BOQ Convert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E-BOQ Issue</a:t>
            </a:r>
            <a:endParaRPr lang="en-US" altLang="ko-KR" sz="800" b="0" dirty="0">
              <a:latin typeface="+mn-ea"/>
              <a:ea typeface="+mn-ea"/>
            </a:endParaRPr>
          </a:p>
        </p:txBody>
      </p:sp>
      <p:cxnSp>
        <p:nvCxnSpPr>
          <p:cNvPr id="29" name="꺾인 연결선 28"/>
          <p:cNvCxnSpPr>
            <a:stCxn id="71" idx="2"/>
            <a:endCxn id="17" idx="0"/>
          </p:cNvCxnSpPr>
          <p:nvPr/>
        </p:nvCxnSpPr>
        <p:spPr>
          <a:xfrm rot="5400000">
            <a:off x="4250247" y="1270590"/>
            <a:ext cx="976261" cy="208649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31257" y="1298867"/>
            <a:ext cx="3700365" cy="92146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19654" y="1298992"/>
            <a:ext cx="3945813" cy="92348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819702" y="2563668"/>
            <a:ext cx="5845765" cy="108616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29569" y="1185188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+mn-ea"/>
              </a:rPr>
              <a:t>1</a:t>
            </a:r>
            <a:endParaRPr lang="ko-KR" altLang="en-US" sz="1300" dirty="0"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92960" y="1185188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+mn-ea"/>
              </a:rPr>
              <a:t>2</a:t>
            </a:r>
            <a:endParaRPr lang="ko-KR" altLang="en-US" sz="1300" dirty="0"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47694" y="2493966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+mn-ea"/>
              </a:rPr>
              <a:t>4</a:t>
            </a:r>
            <a:endParaRPr lang="ko-KR" altLang="en-US" sz="1300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267976" y="4059955"/>
            <a:ext cx="936104" cy="1942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DATA Flow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7" name="직선 화살표 연결선 36"/>
          <p:cNvCxnSpPr>
            <a:stCxn id="15" idx="3"/>
            <a:endCxn id="71" idx="1"/>
          </p:cNvCxnSpPr>
          <p:nvPr/>
        </p:nvCxnSpPr>
        <p:spPr>
          <a:xfrm flipV="1">
            <a:off x="4116202" y="1645866"/>
            <a:ext cx="1125895" cy="16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101830" y="1645867"/>
            <a:ext cx="110669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208524" y="2801969"/>
            <a:ext cx="1079055" cy="3596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Excel Export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91126" y="1829917"/>
            <a:ext cx="16411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JV Material Code Mapping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69024" y="1819313"/>
            <a:ext cx="164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Create Revision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err="1" smtClean="0">
                <a:latin typeface="+mn-ea"/>
                <a:ea typeface="+mn-ea"/>
              </a:rPr>
              <a:t>참여사</a:t>
            </a:r>
            <a:r>
              <a:rPr lang="ko-KR" altLang="en-US" sz="800" b="0" dirty="0" smtClean="0">
                <a:latin typeface="+mn-ea"/>
                <a:ea typeface="+mn-ea"/>
              </a:rPr>
              <a:t> 별 </a:t>
            </a:r>
            <a:r>
              <a:rPr lang="en-US" altLang="ko-KR" sz="800" b="0" dirty="0" smtClean="0">
                <a:latin typeface="+mn-ea"/>
                <a:ea typeface="+mn-ea"/>
              </a:rPr>
              <a:t>BOM Input/View</a:t>
            </a:r>
          </a:p>
        </p:txBody>
      </p:sp>
      <p:cxnSp>
        <p:nvCxnSpPr>
          <p:cNvPr id="44" name="직선 화살표 연결선 43"/>
          <p:cNvCxnSpPr>
            <a:stCxn id="71" idx="2"/>
            <a:endCxn id="18" idx="0"/>
          </p:cNvCxnSpPr>
          <p:nvPr/>
        </p:nvCxnSpPr>
        <p:spPr>
          <a:xfrm flipH="1">
            <a:off x="5780821" y="1825708"/>
            <a:ext cx="804" cy="9762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51274" y="3143165"/>
            <a:ext cx="1283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HEC Code </a:t>
            </a:r>
            <a:r>
              <a:rPr lang="ko-KR" altLang="en-US" sz="800" b="0" dirty="0" smtClean="0">
                <a:latin typeface="+mn-ea"/>
                <a:ea typeface="+mn-ea"/>
              </a:rPr>
              <a:t>변환 추출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66723" y="4602818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bg1"/>
                </a:solidFill>
                <a:latin typeface="+mn-ea"/>
              </a:rPr>
              <a:t>자재코드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매핑 정보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381996" y="4602818"/>
            <a:ext cx="758188" cy="6263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JV </a:t>
            </a: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업체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453324" y="4602818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bg1"/>
                </a:solidFill>
                <a:latin typeface="+mn-ea"/>
              </a:rPr>
              <a:t>자재코드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매핑 정보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61073" y="4602818"/>
            <a:ext cx="758188" cy="626382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MR / MTO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573592" y="5615616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bg1"/>
                </a:solidFill>
                <a:latin typeface="+mn-ea"/>
              </a:rPr>
              <a:t>자재코드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매핑 정보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88865" y="5615616"/>
            <a:ext cx="758188" cy="62638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설계 </a:t>
            </a: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BOM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7460193" y="5615616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bg1"/>
                </a:solidFill>
                <a:latin typeface="+mn-ea"/>
              </a:rPr>
              <a:t>자재코드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매핑 정보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267942" y="5615616"/>
            <a:ext cx="758188" cy="626382"/>
          </a:xfrm>
          <a:prstGeom prst="rect">
            <a:avLst/>
          </a:prstGeom>
          <a:solidFill>
            <a:srgbClr val="DCAF37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E-BOQ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503049" y="4525688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383865" y="4525688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503049" y="5547614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378157" y="5544537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40457" y="4298147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System Setup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43887" y="5330345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BOM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43296" y="4317338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MR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43296" y="5330344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BOQ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cxnSp>
        <p:nvCxnSpPr>
          <p:cNvPr id="62" name="꺾인 연결선 61"/>
          <p:cNvCxnSpPr>
            <a:stCxn id="54" idx="1"/>
            <a:endCxn id="56" idx="1"/>
          </p:cNvCxnSpPr>
          <p:nvPr/>
        </p:nvCxnSpPr>
        <p:spPr>
          <a:xfrm rot="10800000" flipV="1">
            <a:off x="5503049" y="4909295"/>
            <a:ext cx="12700" cy="1021926"/>
          </a:xfrm>
          <a:prstGeom prst="bentConnector3">
            <a:avLst>
              <a:gd name="adj1" fmla="val 11769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0" idx="2"/>
            <a:endCxn id="48" idx="1"/>
          </p:cNvCxnSpPr>
          <p:nvPr/>
        </p:nvCxnSpPr>
        <p:spPr>
          <a:xfrm rot="5400000" flipH="1" flipV="1">
            <a:off x="6040010" y="4828685"/>
            <a:ext cx="1325989" cy="1500638"/>
          </a:xfrm>
          <a:prstGeom prst="bentConnector4">
            <a:avLst>
              <a:gd name="adj1" fmla="val -14588"/>
              <a:gd name="adj2" fmla="val 90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7301808" y="5921429"/>
            <a:ext cx="198000" cy="1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8935971" y="1337290"/>
            <a:ext cx="481525" cy="923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C-Space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8935969" y="1202529"/>
            <a:ext cx="481525" cy="1059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P-Space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8935971" y="1464395"/>
            <a:ext cx="481525" cy="9239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Off-line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935971" y="917348"/>
            <a:ext cx="481525" cy="105954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  <a:latin typeface="+mn-ea"/>
              </a:rPr>
              <a:t>MMS</a:t>
            </a:r>
            <a:endParaRPr lang="en-US" altLang="ko-KR" sz="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206245" y="1466022"/>
            <a:ext cx="1193896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자재코드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매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핑 관리 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242097" y="1466023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설계 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BOM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등록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5" name="꺾인 연결선 74"/>
          <p:cNvCxnSpPr>
            <a:stCxn id="71" idx="2"/>
            <a:endCxn id="40" idx="0"/>
          </p:cNvCxnSpPr>
          <p:nvPr/>
        </p:nvCxnSpPr>
        <p:spPr>
          <a:xfrm rot="16200000" flipH="1">
            <a:off x="6276708" y="1330624"/>
            <a:ext cx="976261" cy="196642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818439" y="1060639"/>
            <a:ext cx="745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i="1" dirty="0" smtClean="0">
                <a:solidFill>
                  <a:srgbClr val="0070C0"/>
                </a:solidFill>
                <a:latin typeface="+mn-ea"/>
                <a:ea typeface="+mn-ea"/>
              </a:rPr>
              <a:t>Bulk (CI)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731114" y="2563668"/>
            <a:ext cx="1825631" cy="111097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29569" y="2494177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+mn-ea"/>
              </a:rPr>
              <a:t>3</a:t>
            </a:r>
            <a:endParaRPr lang="ko-KR" altLang="en-US" sz="1300" dirty="0">
              <a:latin typeface="+mn-ea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0143" y="3181127"/>
            <a:ext cx="1738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>
                <a:latin typeface="+mn-ea"/>
              </a:rPr>
              <a:t>Instrument Datasheet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smtClean="0">
                <a:latin typeface="+mn-ea"/>
                <a:ea typeface="+mn-ea"/>
              </a:rPr>
              <a:t>작성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MMS BOM </a:t>
            </a:r>
            <a:r>
              <a:rPr lang="ko-KR" altLang="en-US" sz="800" b="0" dirty="0" smtClean="0">
                <a:latin typeface="+mn-ea"/>
                <a:ea typeface="+mn-ea"/>
              </a:rPr>
              <a:t>연계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96518" y="2801968"/>
            <a:ext cx="1079055" cy="3596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Instrument</a:t>
            </a: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Datasheet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23054" y="2326020"/>
            <a:ext cx="745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i="1" dirty="0" smtClean="0">
                <a:solidFill>
                  <a:srgbClr val="0070C0"/>
                </a:solidFill>
                <a:latin typeface="+mn-ea"/>
                <a:ea typeface="+mn-ea"/>
              </a:rPr>
              <a:t>Tag (CI)</a:t>
            </a:r>
          </a:p>
        </p:txBody>
      </p:sp>
      <p:cxnSp>
        <p:nvCxnSpPr>
          <p:cNvPr id="98" name="꺾인 연결선 97"/>
          <p:cNvCxnSpPr>
            <a:stCxn id="15" idx="2"/>
            <a:endCxn id="94" idx="0"/>
          </p:cNvCxnSpPr>
          <p:nvPr/>
        </p:nvCxnSpPr>
        <p:spPr>
          <a:xfrm rot="5400000">
            <a:off x="2050696" y="1312703"/>
            <a:ext cx="974615" cy="2003914"/>
          </a:xfrm>
          <a:prstGeom prst="bentConnector3">
            <a:avLst>
              <a:gd name="adj1" fmla="val 32128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8935969" y="1062565"/>
            <a:ext cx="481525" cy="1059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  <a:latin typeface="+mn-ea"/>
              </a:rPr>
              <a:t>EDW</a:t>
            </a:r>
            <a:endParaRPr lang="en-US" altLang="ko-KR" sz="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24864" y="5365924"/>
            <a:ext cx="1152484" cy="37099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Instrument</a:t>
            </a:r>
            <a:br>
              <a:rPr lang="en-US" altLang="ko-KR" sz="900" dirty="0" smtClean="0">
                <a:solidFill>
                  <a:schemeClr val="tx1"/>
                </a:solidFill>
                <a:latin typeface="+mn-ea"/>
              </a:rPr>
            </a:b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Datasheet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928503" y="5375403"/>
            <a:ext cx="340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Instrument Datasheet </a:t>
            </a:r>
            <a:r>
              <a:rPr lang="ko-KR" altLang="en-US" sz="800" b="0" dirty="0">
                <a:latin typeface="+mn-ea"/>
                <a:ea typeface="+mn-ea"/>
              </a:rPr>
              <a:t>작성</a:t>
            </a:r>
            <a:r>
              <a:rPr lang="en-US" altLang="ko-KR" sz="800" b="0" dirty="0" smtClean="0">
                <a:latin typeface="+mn-ea"/>
                <a:ea typeface="+mn-ea"/>
              </a:rPr>
              <a:t> : </a:t>
            </a:r>
            <a:r>
              <a:rPr lang="ko-KR" altLang="en-US" sz="800" b="0" dirty="0" err="1" smtClean="0">
                <a:latin typeface="+mn-ea"/>
                <a:ea typeface="+mn-ea"/>
              </a:rPr>
              <a:t>참여사</a:t>
            </a:r>
            <a:r>
              <a:rPr lang="ko-KR" altLang="en-US" sz="800" b="0" dirty="0" smtClean="0">
                <a:latin typeface="+mn-ea"/>
                <a:ea typeface="+mn-ea"/>
              </a:rPr>
              <a:t> 별 생성</a:t>
            </a:r>
            <a:r>
              <a:rPr lang="en-US" altLang="ko-KR" sz="800" b="0" dirty="0" smtClean="0">
                <a:latin typeface="+mn-ea"/>
                <a:ea typeface="+mn-ea"/>
              </a:rPr>
              <a:t>/</a:t>
            </a:r>
            <a:r>
              <a:rPr lang="ko-KR" altLang="en-US" sz="800" b="0" dirty="0" smtClean="0">
                <a:latin typeface="+mn-ea"/>
                <a:ea typeface="+mn-ea"/>
              </a:rPr>
              <a:t>관리 가능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MMS BOM </a:t>
            </a:r>
            <a:r>
              <a:rPr lang="ko-KR" altLang="en-US" sz="800" b="0" dirty="0" smtClean="0">
                <a:latin typeface="+mn-ea"/>
                <a:ea typeface="+mn-ea"/>
              </a:rPr>
              <a:t>연계</a:t>
            </a:r>
            <a:r>
              <a:rPr lang="en-US" altLang="ko-KR" sz="800" b="0" dirty="0" smtClean="0">
                <a:latin typeface="+mn-ea"/>
                <a:ea typeface="+mn-ea"/>
              </a:rPr>
              <a:t> :</a:t>
            </a:r>
            <a:r>
              <a:rPr lang="ko-KR" altLang="en-US" sz="800" b="0" dirty="0">
                <a:latin typeface="+mn-ea"/>
                <a:ea typeface="+mn-ea"/>
              </a:rPr>
              <a:t> </a:t>
            </a:r>
            <a:r>
              <a:rPr lang="en-US" altLang="ko-KR" sz="800" b="0" dirty="0" smtClean="0">
                <a:latin typeface="+mn-ea"/>
                <a:ea typeface="+mn-ea"/>
              </a:rPr>
              <a:t>BOM </a:t>
            </a:r>
            <a:r>
              <a:rPr lang="ko-KR" altLang="en-US" sz="800" b="0" dirty="0" smtClean="0">
                <a:latin typeface="+mn-ea"/>
                <a:ea typeface="+mn-ea"/>
              </a:rPr>
              <a:t>화면에서 </a:t>
            </a:r>
            <a:r>
              <a:rPr lang="en-US" altLang="ko-KR" sz="800" b="0" dirty="0" smtClean="0">
                <a:latin typeface="+mn-ea"/>
                <a:ea typeface="+mn-ea"/>
              </a:rPr>
              <a:t>Load MDB </a:t>
            </a:r>
            <a:r>
              <a:rPr lang="ko-KR" altLang="en-US" sz="800" b="0" dirty="0" err="1" smtClean="0">
                <a:latin typeface="+mn-ea"/>
                <a:ea typeface="+mn-ea"/>
              </a:rPr>
              <a:t>클릭시</a:t>
            </a:r>
            <a:r>
              <a:rPr lang="ko-KR" altLang="en-US" sz="800" b="0" dirty="0" smtClean="0">
                <a:latin typeface="+mn-ea"/>
                <a:ea typeface="+mn-ea"/>
              </a:rPr>
              <a:t> 해당 정보 연계</a:t>
            </a:r>
            <a:endParaRPr lang="en-US" altLang="ko-KR" sz="800" b="0" dirty="0">
              <a:latin typeface="+mn-ea"/>
              <a:ea typeface="+mn-ea"/>
            </a:endParaRPr>
          </a:p>
        </p:txBody>
      </p:sp>
      <p:cxnSp>
        <p:nvCxnSpPr>
          <p:cNvPr id="72" name="직선 화살표 연결선 71"/>
          <p:cNvCxnSpPr>
            <a:endCxn id="71" idx="1"/>
          </p:cNvCxnSpPr>
          <p:nvPr/>
        </p:nvCxnSpPr>
        <p:spPr>
          <a:xfrm flipV="1">
            <a:off x="1838654" y="1645866"/>
            <a:ext cx="3403443" cy="11561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73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#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별첨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1642592" y="-11042"/>
            <a:ext cx="826340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957227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19831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39662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59493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79324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Demo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시나리오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(3/5)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전기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계장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3D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물량 연계</a:t>
            </a:r>
            <a:endParaRPr lang="ko-KR" altLang="en-US" sz="22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73752" y="764704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1. System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Process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001287" y="1466025"/>
            <a:ext cx="1079055" cy="3596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모델링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963718" y="1467668"/>
            <a:ext cx="1152484" cy="3596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물량 추출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962945" y="2809889"/>
            <a:ext cx="1153257" cy="359685"/>
          </a:xfrm>
          <a:prstGeom prst="rect">
            <a:avLst/>
          </a:prstGeom>
          <a:solidFill>
            <a:srgbClr val="DDE1A9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물량 연계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242097" y="2809889"/>
            <a:ext cx="1079055" cy="359685"/>
          </a:xfrm>
          <a:prstGeom prst="rect">
            <a:avLst/>
          </a:prstGeom>
          <a:solidFill>
            <a:srgbClr val="DDE1A9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설계 물량 변환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4" name="직선 화살표 연결선 83"/>
          <p:cNvCxnSpPr>
            <a:stCxn id="79" idx="3"/>
            <a:endCxn id="80" idx="1"/>
          </p:cNvCxnSpPr>
          <p:nvPr/>
        </p:nvCxnSpPr>
        <p:spPr>
          <a:xfrm>
            <a:off x="2080342" y="1645868"/>
            <a:ext cx="883376" cy="16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915916" y="3170374"/>
            <a:ext cx="172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Excel Import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DB to DB </a:t>
            </a:r>
            <a:r>
              <a:rPr lang="ko-KR" altLang="en-US" sz="800" b="0" dirty="0" smtClean="0">
                <a:latin typeface="+mn-ea"/>
                <a:ea typeface="+mn-ea"/>
              </a:rPr>
              <a:t>연계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154371" y="3176140"/>
            <a:ext cx="1283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3D BOM Converter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Facility Code </a:t>
            </a:r>
            <a:r>
              <a:rPr lang="ko-KR" altLang="en-US" sz="800" b="0" dirty="0" smtClean="0">
                <a:latin typeface="+mn-ea"/>
                <a:ea typeface="+mn-ea"/>
              </a:rPr>
              <a:t>매핑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731257" y="1298867"/>
            <a:ext cx="3700365" cy="92146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4719654" y="1298992"/>
            <a:ext cx="3945813" cy="92348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647678" y="2563668"/>
            <a:ext cx="6017789" cy="108616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29569" y="1185188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+mn-ea"/>
              </a:rPr>
              <a:t>1</a:t>
            </a:r>
            <a:endParaRPr lang="ko-KR" altLang="en-US" sz="1300" dirty="0"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208524" y="2809889"/>
            <a:ext cx="1079055" cy="359685"/>
          </a:xfrm>
          <a:prstGeom prst="rect">
            <a:avLst/>
          </a:prstGeom>
          <a:solidFill>
            <a:srgbClr val="DDE1A9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BOM Load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9" name="직선 화살표 연결선 98"/>
          <p:cNvCxnSpPr>
            <a:stCxn id="96" idx="0"/>
            <a:endCxn id="105" idx="2"/>
          </p:cNvCxnSpPr>
          <p:nvPr/>
        </p:nvCxnSpPr>
        <p:spPr>
          <a:xfrm flipV="1">
            <a:off x="7748052" y="1825707"/>
            <a:ext cx="0" cy="9841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125765" y="3176455"/>
            <a:ext cx="1283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EL/CI BOM </a:t>
            </a:r>
            <a:r>
              <a:rPr lang="ko-KR" altLang="en-US" sz="800" b="0" dirty="0" smtClean="0">
                <a:latin typeface="+mn-ea"/>
                <a:ea typeface="+mn-ea"/>
              </a:rPr>
              <a:t>화면 연계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935971" y="1337290"/>
            <a:ext cx="481525" cy="923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C-Space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8935969" y="1202529"/>
            <a:ext cx="481525" cy="1059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P-Space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8935971" y="1464395"/>
            <a:ext cx="481525" cy="9239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 smtClean="0">
                <a:solidFill>
                  <a:schemeClr val="tx1"/>
                </a:solidFill>
                <a:latin typeface="+mn-ea"/>
              </a:rPr>
              <a:t>SPMat</a:t>
            </a:r>
            <a:endParaRPr lang="en-US" altLang="ko-KR" sz="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935971" y="917348"/>
            <a:ext cx="481525" cy="1059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  <a:latin typeface="+mn-ea"/>
              </a:rPr>
              <a:t>S3D</a:t>
            </a:r>
            <a:endParaRPr lang="en-US" altLang="ko-KR" sz="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208524" y="1466022"/>
            <a:ext cx="1079056" cy="359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시공 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242097" y="1466023"/>
            <a:ext cx="1079055" cy="3596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MR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연계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7" name="꺾인 연결선 106"/>
          <p:cNvCxnSpPr>
            <a:stCxn id="96" idx="0"/>
            <a:endCxn id="106" idx="2"/>
          </p:cNvCxnSpPr>
          <p:nvPr/>
        </p:nvCxnSpPr>
        <p:spPr>
          <a:xfrm rot="16200000" flipV="1">
            <a:off x="6272749" y="1334585"/>
            <a:ext cx="984181" cy="196642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2504728" y="2494177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+mn-ea"/>
              </a:rPr>
              <a:t>2</a:t>
            </a:r>
            <a:endParaRPr lang="ko-KR" altLang="en-US" sz="1300" dirty="0">
              <a:latin typeface="+mn-ea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10143" y="3181127"/>
            <a:ext cx="1738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err="1" smtClean="0">
                <a:latin typeface="+mn-ea"/>
                <a:ea typeface="+mn-ea"/>
              </a:rPr>
              <a:t>SPMat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err="1" smtClean="0">
                <a:latin typeface="+mn-ea"/>
                <a:ea typeface="+mn-ea"/>
              </a:rPr>
              <a:t>자재코드</a:t>
            </a:r>
            <a:r>
              <a:rPr lang="ko-KR" altLang="en-US" sz="800" b="0" dirty="0" smtClean="0">
                <a:latin typeface="+mn-ea"/>
                <a:ea typeface="+mn-ea"/>
              </a:rPr>
              <a:t> 적용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err="1">
                <a:latin typeface="+mn-ea"/>
              </a:rPr>
              <a:t>Bulkload</a:t>
            </a:r>
            <a:r>
              <a:rPr lang="en-US" altLang="ko-KR" sz="800" b="0" dirty="0">
                <a:latin typeface="+mn-ea"/>
              </a:rPr>
              <a:t> Sheet </a:t>
            </a:r>
            <a:r>
              <a:rPr lang="ko-KR" altLang="en-US" sz="800" b="0" dirty="0">
                <a:latin typeface="+mn-ea"/>
              </a:rPr>
              <a:t>수기 관리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996518" y="2801968"/>
            <a:ext cx="1083824" cy="35968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자재코드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 연계  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911286" y="2326020"/>
            <a:ext cx="745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i="1" dirty="0" smtClean="0">
                <a:solidFill>
                  <a:srgbClr val="0070C0"/>
                </a:solidFill>
                <a:latin typeface="+mn-ea"/>
                <a:ea typeface="+mn-ea"/>
              </a:rPr>
              <a:t>EL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8935969" y="1062565"/>
            <a:ext cx="481525" cy="105954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  <a:latin typeface="+mn-ea"/>
              </a:rPr>
              <a:t>E-Space</a:t>
            </a:r>
            <a:endParaRPr lang="en-US" altLang="ko-KR" sz="600" b="1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8" name="직선 화살표 연결선 117"/>
          <p:cNvCxnSpPr>
            <a:stCxn id="80" idx="2"/>
            <a:endCxn id="81" idx="0"/>
          </p:cNvCxnSpPr>
          <p:nvPr/>
        </p:nvCxnSpPr>
        <p:spPr>
          <a:xfrm flipH="1">
            <a:off x="3539574" y="1827353"/>
            <a:ext cx="386" cy="98253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3" idx="0"/>
            <a:endCxn id="79" idx="2"/>
          </p:cNvCxnSpPr>
          <p:nvPr/>
        </p:nvCxnSpPr>
        <p:spPr>
          <a:xfrm flipV="1">
            <a:off x="1538430" y="1825710"/>
            <a:ext cx="2385" cy="9762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5267976" y="4254187"/>
            <a:ext cx="4077512" cy="227115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1258" y="4047455"/>
            <a:ext cx="1152484" cy="679333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자재코드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 연계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모델링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물량 추출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31470" y="4942880"/>
            <a:ext cx="1152484" cy="665036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물량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연계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설계 물량 변환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BOM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Load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935109" y="4941168"/>
            <a:ext cx="3186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3D </a:t>
            </a:r>
            <a:r>
              <a:rPr lang="ko-KR" altLang="en-US" sz="800" b="0" dirty="0" smtClean="0">
                <a:latin typeface="+mn-ea"/>
                <a:ea typeface="+mn-ea"/>
              </a:rPr>
              <a:t>물량 연계</a:t>
            </a:r>
            <a:r>
              <a:rPr lang="en-US" altLang="ko-KR" sz="800" b="0" dirty="0" smtClean="0">
                <a:latin typeface="+mn-ea"/>
                <a:ea typeface="+mn-ea"/>
              </a:rPr>
              <a:t> : Excel Import </a:t>
            </a:r>
            <a:r>
              <a:rPr lang="ko-KR" altLang="en-US" sz="800" b="0" dirty="0" smtClean="0">
                <a:latin typeface="+mn-ea"/>
                <a:ea typeface="+mn-ea"/>
              </a:rPr>
              <a:t>또는 </a:t>
            </a:r>
            <a:r>
              <a:rPr lang="en-US" altLang="ko-KR" sz="800" b="0" dirty="0" smtClean="0">
                <a:latin typeface="+mn-ea"/>
                <a:ea typeface="+mn-ea"/>
              </a:rPr>
              <a:t>DB to DB </a:t>
            </a:r>
            <a:r>
              <a:rPr lang="ko-KR" altLang="en-US" sz="800" b="0" dirty="0" err="1" smtClean="0">
                <a:latin typeface="+mn-ea"/>
                <a:ea typeface="+mn-ea"/>
              </a:rPr>
              <a:t>연결를</a:t>
            </a:r>
            <a:r>
              <a:rPr lang="ko-KR" altLang="en-US" sz="800" b="0" dirty="0" smtClean="0">
                <a:latin typeface="+mn-ea"/>
                <a:ea typeface="+mn-ea"/>
              </a:rPr>
              <a:t> 통하여 </a:t>
            </a:r>
            <a:r>
              <a:rPr lang="en-US" altLang="ko-KR" sz="800" b="0" dirty="0" smtClean="0">
                <a:latin typeface="+mn-ea"/>
                <a:ea typeface="+mn-ea"/>
              </a:rPr>
              <a:t>3D </a:t>
            </a:r>
            <a:r>
              <a:rPr lang="ko-KR" altLang="en-US" sz="800" b="0" dirty="0" smtClean="0">
                <a:latin typeface="+mn-ea"/>
                <a:ea typeface="+mn-ea"/>
              </a:rPr>
              <a:t>물량 데이터 </a:t>
            </a:r>
            <a:r>
              <a:rPr lang="en-US" altLang="ko-KR" sz="800" b="0" dirty="0" smtClean="0">
                <a:latin typeface="+mn-ea"/>
                <a:ea typeface="+mn-ea"/>
              </a:rPr>
              <a:t>E-Space </a:t>
            </a:r>
            <a:r>
              <a:rPr lang="ko-KR" altLang="en-US" sz="800" b="0" dirty="0" smtClean="0">
                <a:latin typeface="+mn-ea"/>
                <a:ea typeface="+mn-ea"/>
              </a:rPr>
              <a:t>연계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설계 물량 변환 </a:t>
            </a:r>
            <a:r>
              <a:rPr lang="en-US" altLang="ko-KR" sz="800" b="0" dirty="0" smtClean="0">
                <a:latin typeface="+mn-ea"/>
                <a:ea typeface="+mn-ea"/>
              </a:rPr>
              <a:t>: 3D </a:t>
            </a:r>
            <a:r>
              <a:rPr lang="ko-KR" altLang="en-US" sz="800" b="0" dirty="0" smtClean="0">
                <a:latin typeface="+mn-ea"/>
                <a:ea typeface="+mn-ea"/>
              </a:rPr>
              <a:t>물량을 </a:t>
            </a:r>
            <a:r>
              <a:rPr lang="ko-KR" altLang="en-US" sz="800" b="0" dirty="0" err="1" smtClean="0">
                <a:latin typeface="+mn-ea"/>
                <a:ea typeface="+mn-ea"/>
              </a:rPr>
              <a:t>자재코드</a:t>
            </a:r>
            <a:r>
              <a:rPr lang="ko-KR" altLang="en-US" sz="800" b="0" dirty="0" smtClean="0">
                <a:latin typeface="+mn-ea"/>
                <a:ea typeface="+mn-ea"/>
              </a:rPr>
              <a:t> 별 </a:t>
            </a:r>
            <a:r>
              <a:rPr lang="en-US" altLang="ko-KR" sz="800" b="0" dirty="0" smtClean="0">
                <a:latin typeface="+mn-ea"/>
                <a:ea typeface="+mn-ea"/>
              </a:rPr>
              <a:t>Summary </a:t>
            </a:r>
            <a:r>
              <a:rPr lang="ko-KR" altLang="en-US" sz="800" b="0" dirty="0" smtClean="0">
                <a:latin typeface="+mn-ea"/>
                <a:ea typeface="+mn-ea"/>
              </a:rPr>
              <a:t>후 </a:t>
            </a:r>
            <a:r>
              <a:rPr lang="en-US" altLang="ko-KR" sz="800" b="0" dirty="0" smtClean="0">
                <a:latin typeface="+mn-ea"/>
                <a:ea typeface="+mn-ea"/>
              </a:rPr>
              <a:t>E-Space BOM </a:t>
            </a:r>
            <a:r>
              <a:rPr lang="ko-KR" altLang="en-US" sz="800" b="0" dirty="0" smtClean="0">
                <a:latin typeface="+mn-ea"/>
                <a:ea typeface="+mn-ea"/>
              </a:rPr>
              <a:t>관리 양식에 맞춰 변환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BOM Load : </a:t>
            </a:r>
            <a:r>
              <a:rPr lang="ko-KR" altLang="en-US" sz="800" b="0" dirty="0" smtClean="0">
                <a:latin typeface="+mn-ea"/>
                <a:ea typeface="+mn-ea"/>
              </a:rPr>
              <a:t>변환된 물량 데이터를 기존 </a:t>
            </a:r>
            <a:r>
              <a:rPr lang="en-US" altLang="ko-KR" sz="800" b="0" dirty="0" smtClean="0">
                <a:latin typeface="+mn-ea"/>
                <a:ea typeface="+mn-ea"/>
              </a:rPr>
              <a:t>BOM </a:t>
            </a:r>
            <a:r>
              <a:rPr lang="ko-KR" altLang="en-US" sz="800" b="0" dirty="0" smtClean="0">
                <a:latin typeface="+mn-ea"/>
                <a:ea typeface="+mn-ea"/>
              </a:rPr>
              <a:t>화면으로 연계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31114" y="5811499"/>
            <a:ext cx="1152484" cy="584454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MR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연계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시공 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1928664" y="5796553"/>
            <a:ext cx="3328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MR </a:t>
            </a:r>
            <a:r>
              <a:rPr lang="ko-KR" altLang="en-US" sz="800" b="0" dirty="0" smtClean="0">
                <a:latin typeface="+mn-ea"/>
                <a:ea typeface="+mn-ea"/>
              </a:rPr>
              <a:t>연계 </a:t>
            </a:r>
            <a:r>
              <a:rPr lang="en-US" altLang="ko-KR" sz="800" b="0" dirty="0" smtClean="0">
                <a:latin typeface="+mn-ea"/>
                <a:ea typeface="+mn-ea"/>
              </a:rPr>
              <a:t>: </a:t>
            </a:r>
            <a:r>
              <a:rPr lang="ko-KR" altLang="en-US" sz="800" b="0" dirty="0" smtClean="0">
                <a:latin typeface="+mn-ea"/>
                <a:ea typeface="+mn-ea"/>
              </a:rPr>
              <a:t>입력된 설계 </a:t>
            </a:r>
            <a:r>
              <a:rPr lang="en-US" altLang="ko-KR" sz="800" b="0" dirty="0" smtClean="0">
                <a:latin typeface="+mn-ea"/>
                <a:ea typeface="+mn-ea"/>
              </a:rPr>
              <a:t>BOM </a:t>
            </a:r>
            <a:r>
              <a:rPr lang="ko-KR" altLang="en-US" sz="800" b="0" dirty="0" smtClean="0">
                <a:latin typeface="+mn-ea"/>
                <a:ea typeface="+mn-ea"/>
              </a:rPr>
              <a:t>기반으로 </a:t>
            </a:r>
            <a:r>
              <a:rPr lang="en-US" altLang="ko-KR" sz="800" b="0" dirty="0" smtClean="0">
                <a:latin typeface="+mn-ea"/>
                <a:ea typeface="+mn-ea"/>
              </a:rPr>
              <a:t>MR List, MR / MTO </a:t>
            </a:r>
            <a:r>
              <a:rPr lang="ko-KR" altLang="en-US" sz="800" b="0" dirty="0" smtClean="0">
                <a:latin typeface="+mn-ea"/>
                <a:ea typeface="+mn-ea"/>
              </a:rPr>
              <a:t>정보 연계 </a:t>
            </a:r>
            <a:r>
              <a:rPr lang="en-US" altLang="ko-KR" sz="800" b="0" dirty="0" smtClean="0">
                <a:latin typeface="+mn-ea"/>
                <a:ea typeface="+mn-ea"/>
              </a:rPr>
              <a:t>(to P-Space)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시공 </a:t>
            </a:r>
            <a:r>
              <a:rPr lang="en-US" altLang="ko-KR" sz="800" b="0" dirty="0" smtClean="0">
                <a:latin typeface="+mn-ea"/>
                <a:ea typeface="+mn-ea"/>
              </a:rPr>
              <a:t>BOQ </a:t>
            </a:r>
            <a:r>
              <a:rPr lang="ko-KR" altLang="en-US" sz="800" b="0" dirty="0" smtClean="0">
                <a:latin typeface="+mn-ea"/>
                <a:ea typeface="+mn-ea"/>
              </a:rPr>
              <a:t>변환</a:t>
            </a:r>
            <a:r>
              <a:rPr lang="en-US" altLang="ko-KR" sz="800" b="0" dirty="0" smtClean="0">
                <a:latin typeface="+mn-ea"/>
                <a:ea typeface="+mn-ea"/>
              </a:rPr>
              <a:t> : </a:t>
            </a:r>
            <a:r>
              <a:rPr lang="ko-KR" altLang="en-US" sz="800" b="0" dirty="0" smtClean="0">
                <a:latin typeface="+mn-ea"/>
                <a:ea typeface="+mn-ea"/>
              </a:rPr>
              <a:t>입력된 설계 </a:t>
            </a:r>
            <a:r>
              <a:rPr lang="en-US" altLang="ko-KR" sz="800" b="0" dirty="0" smtClean="0">
                <a:latin typeface="+mn-ea"/>
                <a:ea typeface="+mn-ea"/>
              </a:rPr>
              <a:t>BOM </a:t>
            </a:r>
            <a:r>
              <a:rPr lang="ko-KR" altLang="en-US" sz="800" b="0" dirty="0" smtClean="0">
                <a:latin typeface="+mn-ea"/>
                <a:ea typeface="+mn-ea"/>
              </a:rPr>
              <a:t>기반으로 </a:t>
            </a:r>
            <a:r>
              <a:rPr lang="en-US" altLang="ko-KR" sz="800" b="0" dirty="0" smtClean="0">
                <a:latin typeface="+mn-ea"/>
                <a:ea typeface="+mn-ea"/>
              </a:rPr>
              <a:t>E-BOQ </a:t>
            </a:r>
            <a:r>
              <a:rPr lang="ko-KR" altLang="en-US" sz="800" b="0" dirty="0" smtClean="0">
                <a:latin typeface="+mn-ea"/>
                <a:ea typeface="+mn-ea"/>
              </a:rPr>
              <a:t>변환 및 연계 </a:t>
            </a:r>
            <a:r>
              <a:rPr lang="en-US" altLang="ko-KR" sz="800" b="0" dirty="0" smtClean="0">
                <a:latin typeface="+mn-ea"/>
                <a:ea typeface="+mn-ea"/>
              </a:rPr>
              <a:t>(to C/PP-Space)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931030" y="4068361"/>
            <a:ext cx="3337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err="1" smtClean="0">
                <a:latin typeface="+mn-ea"/>
                <a:ea typeface="+mn-ea"/>
              </a:rPr>
              <a:t>자재코드</a:t>
            </a:r>
            <a:r>
              <a:rPr lang="ko-KR" altLang="en-US" sz="800" b="0" dirty="0" smtClean="0">
                <a:latin typeface="+mn-ea"/>
                <a:ea typeface="+mn-ea"/>
              </a:rPr>
              <a:t> 연계 </a:t>
            </a:r>
            <a:r>
              <a:rPr lang="en-US" altLang="ko-KR" sz="800" b="0" dirty="0" smtClean="0">
                <a:latin typeface="+mn-ea"/>
                <a:ea typeface="+mn-ea"/>
              </a:rPr>
              <a:t>: </a:t>
            </a:r>
            <a:r>
              <a:rPr lang="en-US" altLang="ko-KR" sz="800" b="0" dirty="0" err="1" smtClean="0">
                <a:latin typeface="+mn-ea"/>
                <a:ea typeface="+mn-ea"/>
              </a:rPr>
              <a:t>SPMat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err="1" smtClean="0">
                <a:latin typeface="+mn-ea"/>
                <a:ea typeface="+mn-ea"/>
              </a:rPr>
              <a:t>자재코드</a:t>
            </a:r>
            <a:r>
              <a:rPr lang="ko-KR" altLang="en-US" sz="800" b="0" dirty="0" smtClean="0">
                <a:latin typeface="+mn-ea"/>
                <a:ea typeface="+mn-ea"/>
              </a:rPr>
              <a:t> 기반으로 </a:t>
            </a:r>
            <a:r>
              <a:rPr lang="en-US" altLang="ko-KR" sz="800" b="0" dirty="0" err="1" smtClean="0">
                <a:latin typeface="+mn-ea"/>
                <a:ea typeface="+mn-ea"/>
              </a:rPr>
              <a:t>Bulkload</a:t>
            </a:r>
            <a:r>
              <a:rPr lang="en-US" altLang="ko-KR" sz="800" b="0" dirty="0" smtClean="0">
                <a:latin typeface="+mn-ea"/>
                <a:ea typeface="+mn-ea"/>
              </a:rPr>
              <a:t> Sheet </a:t>
            </a:r>
            <a:r>
              <a:rPr lang="ko-KR" altLang="en-US" sz="800" b="0" dirty="0" smtClean="0">
                <a:latin typeface="+mn-ea"/>
                <a:ea typeface="+mn-ea"/>
              </a:rPr>
              <a:t>작성 및 </a:t>
            </a:r>
            <a:r>
              <a:rPr lang="en-US" altLang="ko-KR" sz="800" b="0" dirty="0" smtClean="0">
                <a:latin typeface="+mn-ea"/>
                <a:ea typeface="+mn-ea"/>
              </a:rPr>
              <a:t>S3D Import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3D </a:t>
            </a:r>
            <a:r>
              <a:rPr lang="ko-KR" altLang="en-US" sz="800" b="0" dirty="0" smtClean="0">
                <a:latin typeface="+mn-ea"/>
                <a:ea typeface="+mn-ea"/>
              </a:rPr>
              <a:t>모델링 </a:t>
            </a:r>
            <a:r>
              <a:rPr lang="en-US" altLang="ko-KR" sz="800" b="0" dirty="0" smtClean="0">
                <a:latin typeface="+mn-ea"/>
                <a:ea typeface="+mn-ea"/>
              </a:rPr>
              <a:t>: Import </a:t>
            </a:r>
            <a:r>
              <a:rPr lang="ko-KR" altLang="en-US" sz="800" b="0" dirty="0" smtClean="0">
                <a:latin typeface="+mn-ea"/>
                <a:ea typeface="+mn-ea"/>
              </a:rPr>
              <a:t>된  </a:t>
            </a:r>
            <a:r>
              <a:rPr lang="en-US" altLang="ko-KR" sz="800" b="0" dirty="0" err="1" smtClean="0">
                <a:latin typeface="+mn-ea"/>
                <a:ea typeface="+mn-ea"/>
              </a:rPr>
              <a:t>SPMat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err="1" smtClean="0">
                <a:latin typeface="+mn-ea"/>
                <a:ea typeface="+mn-ea"/>
              </a:rPr>
              <a:t>자재코드</a:t>
            </a:r>
            <a:r>
              <a:rPr lang="ko-KR" altLang="en-US" sz="800" b="0" dirty="0" smtClean="0">
                <a:latin typeface="+mn-ea"/>
                <a:ea typeface="+mn-ea"/>
              </a:rPr>
              <a:t> 기반으로 </a:t>
            </a:r>
            <a:r>
              <a:rPr lang="en-US" altLang="ko-KR" sz="800" b="0" dirty="0" smtClean="0">
                <a:latin typeface="+mn-ea"/>
                <a:ea typeface="+mn-ea"/>
              </a:rPr>
              <a:t>3D </a:t>
            </a:r>
            <a:r>
              <a:rPr lang="ko-KR" altLang="en-US" sz="800" b="0" dirty="0" smtClean="0">
                <a:latin typeface="+mn-ea"/>
                <a:ea typeface="+mn-ea"/>
              </a:rPr>
              <a:t>모델링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3D </a:t>
            </a:r>
            <a:r>
              <a:rPr lang="ko-KR" altLang="en-US" sz="800" b="0" dirty="0" smtClean="0">
                <a:latin typeface="+mn-ea"/>
                <a:ea typeface="+mn-ea"/>
              </a:rPr>
              <a:t>물량 추출 </a:t>
            </a:r>
            <a:r>
              <a:rPr lang="en-US" altLang="ko-KR" sz="800" b="0" dirty="0" smtClean="0">
                <a:latin typeface="+mn-ea"/>
                <a:ea typeface="+mn-ea"/>
              </a:rPr>
              <a:t>: 3D Report Generator Tool</a:t>
            </a:r>
            <a:r>
              <a:rPr lang="ko-KR" altLang="en-US" sz="800" b="0" dirty="0" smtClean="0">
                <a:latin typeface="+mn-ea"/>
                <a:ea typeface="+mn-ea"/>
              </a:rPr>
              <a:t>을 활용하여 </a:t>
            </a:r>
            <a:r>
              <a:rPr lang="en-US" altLang="ko-KR" sz="800" b="0" dirty="0" smtClean="0">
                <a:latin typeface="+mn-ea"/>
                <a:ea typeface="+mn-ea"/>
              </a:rPr>
              <a:t>Excel </a:t>
            </a:r>
            <a:r>
              <a:rPr lang="ko-KR" altLang="en-US" sz="800" b="0" dirty="0" smtClean="0">
                <a:latin typeface="+mn-ea"/>
                <a:ea typeface="+mn-ea"/>
              </a:rPr>
              <a:t>형태로 물량 데이터 추출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165" name="직선 화살표 연결선 164"/>
          <p:cNvCxnSpPr/>
          <p:nvPr/>
        </p:nvCxnSpPr>
        <p:spPr>
          <a:xfrm flipV="1">
            <a:off x="471182" y="3861047"/>
            <a:ext cx="8538169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5267976" y="4059955"/>
            <a:ext cx="936104" cy="1942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DATA Flow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5566723" y="4602818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 smtClean="0">
                <a:solidFill>
                  <a:schemeClr val="bg1"/>
                </a:solidFill>
                <a:latin typeface="+mn-ea"/>
              </a:rPr>
              <a:t>SPMat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b="1" dirty="0" err="1" smtClean="0">
                <a:solidFill>
                  <a:schemeClr val="bg1"/>
                </a:solidFill>
                <a:latin typeface="+mn-ea"/>
              </a:rPr>
              <a:t>자재코드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6381996" y="4602818"/>
            <a:ext cx="758188" cy="6263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3D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물량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7453324" y="4602818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+mn-ea"/>
              </a:rPr>
              <a:t>SPMat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자재코드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8261073" y="4602818"/>
            <a:ext cx="758188" cy="626382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MR / MTO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5573592" y="5615616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+mn-ea"/>
              </a:rPr>
              <a:t>SPMat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자재코드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6388865" y="5615616"/>
            <a:ext cx="758188" cy="62638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설계 </a:t>
            </a: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BOM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7460193" y="5615616"/>
            <a:ext cx="758188" cy="62638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+mn-ea"/>
              </a:rPr>
              <a:t>SPMat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자재코드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8267942" y="5615616"/>
            <a:ext cx="758188" cy="626382"/>
          </a:xfrm>
          <a:prstGeom prst="rect">
            <a:avLst/>
          </a:prstGeom>
          <a:solidFill>
            <a:srgbClr val="DCAF37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E-BOQ</a:t>
            </a: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5503049" y="4525688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7383865" y="4525688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5503049" y="5547614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7378157" y="5544537"/>
            <a:ext cx="1709143" cy="76721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5540457" y="4298147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S3D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543887" y="5330345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BOM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443296" y="4317338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MR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443296" y="5330344"/>
            <a:ext cx="138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+mn-ea"/>
                <a:ea typeface="+mn-ea"/>
              </a:rPr>
              <a:t>BOQ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cxnSp>
        <p:nvCxnSpPr>
          <p:cNvPr id="183" name="꺾인 연결선 182"/>
          <p:cNvCxnSpPr>
            <a:stCxn id="175" idx="1"/>
            <a:endCxn id="177" idx="1"/>
          </p:cNvCxnSpPr>
          <p:nvPr/>
        </p:nvCxnSpPr>
        <p:spPr>
          <a:xfrm rot="10800000" flipV="1">
            <a:off x="5503049" y="4909295"/>
            <a:ext cx="12700" cy="1021926"/>
          </a:xfrm>
          <a:prstGeom prst="bentConnector3">
            <a:avLst>
              <a:gd name="adj1" fmla="val 11769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stCxn id="171" idx="2"/>
            <a:endCxn id="169" idx="1"/>
          </p:cNvCxnSpPr>
          <p:nvPr/>
        </p:nvCxnSpPr>
        <p:spPr>
          <a:xfrm rot="5400000" flipH="1" flipV="1">
            <a:off x="6040010" y="4828685"/>
            <a:ext cx="1325989" cy="1500638"/>
          </a:xfrm>
          <a:prstGeom prst="bentConnector4">
            <a:avLst>
              <a:gd name="adj1" fmla="val -14588"/>
              <a:gd name="adj2" fmla="val 901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flipV="1">
            <a:off x="7301808" y="5921429"/>
            <a:ext cx="198000" cy="1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2879340" y="1829995"/>
            <a:ext cx="1387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3D Report Generator</a:t>
            </a:r>
          </a:p>
        </p:txBody>
      </p:sp>
      <p:cxnSp>
        <p:nvCxnSpPr>
          <p:cNvPr id="189" name="직선 화살표 연결선 188"/>
          <p:cNvCxnSpPr>
            <a:stCxn id="81" idx="3"/>
            <a:endCxn id="82" idx="1"/>
          </p:cNvCxnSpPr>
          <p:nvPr/>
        </p:nvCxnSpPr>
        <p:spPr>
          <a:xfrm>
            <a:off x="4116202" y="2989732"/>
            <a:ext cx="112589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stCxn id="82" idx="3"/>
            <a:endCxn id="96" idx="1"/>
          </p:cNvCxnSpPr>
          <p:nvPr/>
        </p:nvCxnSpPr>
        <p:spPr>
          <a:xfrm>
            <a:off x="6321152" y="2989732"/>
            <a:ext cx="88737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5168301" y="1828350"/>
            <a:ext cx="122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MR List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MR Management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7140184" y="1828349"/>
            <a:ext cx="1283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BOM-BOQ Convert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E-BOQ Issue</a:t>
            </a:r>
            <a:endParaRPr lang="en-US" altLang="ko-KR" sz="8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3319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#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별첨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1642592" y="-11042"/>
            <a:ext cx="826340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957227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19831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39662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59493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79324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Demo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시나리오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(4/5) </a:t>
            </a:r>
            <a:r>
              <a:rPr lang="en-US" altLang="ko-KR" sz="2200" dirty="0" err="1" smtClean="0">
                <a:solidFill>
                  <a:prstClr val="black"/>
                </a:solidFill>
                <a:latin typeface="+mn-ea"/>
                <a:ea typeface="+mn-ea"/>
              </a:rPr>
              <a:t>UoM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관리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: MR/BOQ </a:t>
            </a:r>
            <a:r>
              <a:rPr lang="en-US" altLang="ko-KR" sz="2200" dirty="0" err="1" smtClean="0">
                <a:solidFill>
                  <a:prstClr val="black"/>
                </a:solidFill>
                <a:latin typeface="+mn-ea"/>
                <a:ea typeface="+mn-ea"/>
              </a:rPr>
              <a:t>UoM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 자동 변환</a:t>
            </a:r>
            <a:endParaRPr lang="ko-KR" altLang="en-US" sz="22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704528" y="5461066"/>
            <a:ext cx="1253648" cy="568933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표준 </a:t>
            </a:r>
            <a:r>
              <a:rPr lang="en-US" altLang="ko-KR" sz="900" b="1" dirty="0" err="1" smtClean="0">
                <a:solidFill>
                  <a:schemeClr val="tx1"/>
                </a:solidFill>
                <a:latin typeface="+mn-ea"/>
              </a:rPr>
              <a:t>UoM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관리 모듈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013266" y="5445224"/>
            <a:ext cx="635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라이브러리 제공 </a:t>
            </a:r>
            <a:r>
              <a:rPr lang="en-US" altLang="ko-KR" sz="800" b="0" dirty="0" smtClean="0">
                <a:latin typeface="+mn-ea"/>
                <a:ea typeface="+mn-ea"/>
              </a:rPr>
              <a:t>: MKS/SI/Eng. </a:t>
            </a:r>
            <a:r>
              <a:rPr lang="ko-KR" altLang="en-US" sz="800" b="0" dirty="0" smtClean="0">
                <a:latin typeface="+mn-ea"/>
                <a:ea typeface="+mn-ea"/>
              </a:rPr>
              <a:t>라이브러리</a:t>
            </a:r>
            <a:r>
              <a:rPr lang="en-US" altLang="ko-KR" sz="800" b="0" dirty="0" smtClean="0">
                <a:latin typeface="+mn-ea"/>
                <a:ea typeface="+mn-ea"/>
              </a:rPr>
              <a:t>(</a:t>
            </a:r>
            <a:r>
              <a:rPr lang="ko-KR" altLang="en-US" sz="800" b="0" dirty="0" smtClean="0">
                <a:latin typeface="+mn-ea"/>
                <a:ea typeface="+mn-ea"/>
              </a:rPr>
              <a:t>표준 </a:t>
            </a:r>
            <a:r>
              <a:rPr lang="en-US" altLang="ko-KR" sz="800" b="0" dirty="0" err="1" smtClean="0">
                <a:latin typeface="+mn-ea"/>
                <a:ea typeface="+mn-ea"/>
              </a:rPr>
              <a:t>UoM</a:t>
            </a:r>
            <a:r>
              <a:rPr lang="en-US" altLang="ko-KR" sz="800" b="0" dirty="0" smtClean="0">
                <a:latin typeface="+mn-ea"/>
                <a:ea typeface="+mn-ea"/>
              </a:rPr>
              <a:t> Set)  </a:t>
            </a:r>
            <a:r>
              <a:rPr lang="ko-KR" altLang="en-US" sz="800" b="0" dirty="0" smtClean="0">
                <a:latin typeface="+mn-ea"/>
                <a:ea typeface="+mn-ea"/>
              </a:rPr>
              <a:t>제공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EDW </a:t>
            </a:r>
            <a:r>
              <a:rPr lang="ko-KR" altLang="en-US" sz="800" b="0" dirty="0" smtClean="0">
                <a:latin typeface="+mn-ea"/>
                <a:ea typeface="+mn-ea"/>
              </a:rPr>
              <a:t>모듈들에 일괄 반영</a:t>
            </a:r>
            <a:r>
              <a:rPr lang="en-US" altLang="ko-KR" sz="800" b="0" dirty="0" smtClean="0">
                <a:latin typeface="+mn-ea"/>
                <a:ea typeface="+mn-ea"/>
              </a:rPr>
              <a:t> : EDW </a:t>
            </a:r>
            <a:r>
              <a:rPr lang="ko-KR" altLang="en-US" sz="800" b="0" dirty="0" smtClean="0">
                <a:latin typeface="+mn-ea"/>
                <a:ea typeface="+mn-ea"/>
              </a:rPr>
              <a:t>모듈 별 기 정의된 </a:t>
            </a:r>
            <a:r>
              <a:rPr lang="en-US" altLang="ko-KR" sz="800" b="0" dirty="0" smtClean="0">
                <a:latin typeface="+mn-ea"/>
                <a:ea typeface="+mn-ea"/>
              </a:rPr>
              <a:t>Mapping </a:t>
            </a:r>
            <a:r>
              <a:rPr lang="ko-KR" altLang="en-US" sz="800" b="0" dirty="0" smtClean="0">
                <a:latin typeface="+mn-ea"/>
                <a:ea typeface="+mn-ea"/>
              </a:rPr>
              <a:t>기준으로 일괄 반영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Equipment List </a:t>
            </a:r>
            <a:r>
              <a:rPr lang="ko-KR" altLang="en-US" sz="800" b="0" dirty="0" smtClean="0">
                <a:latin typeface="+mn-ea"/>
                <a:ea typeface="+mn-ea"/>
              </a:rPr>
              <a:t>입력 시 </a:t>
            </a:r>
            <a:r>
              <a:rPr lang="ko-KR" altLang="en-US" sz="800" b="0" dirty="0" err="1" smtClean="0">
                <a:latin typeface="+mn-ea"/>
                <a:ea typeface="+mn-ea"/>
              </a:rPr>
              <a:t>단위변환</a:t>
            </a:r>
            <a:r>
              <a:rPr lang="ko-KR" altLang="en-US" sz="800" b="0" dirty="0" smtClean="0">
                <a:latin typeface="+mn-ea"/>
                <a:ea typeface="+mn-ea"/>
              </a:rPr>
              <a:t> </a:t>
            </a:r>
            <a:r>
              <a:rPr lang="en-US" altLang="ko-KR" sz="800" b="0" dirty="0" smtClean="0">
                <a:latin typeface="+mn-ea"/>
                <a:ea typeface="+mn-ea"/>
              </a:rPr>
              <a:t>: </a:t>
            </a:r>
            <a:r>
              <a:rPr lang="ko-KR" altLang="en-US" sz="800" b="0" dirty="0" smtClean="0">
                <a:latin typeface="+mn-ea"/>
                <a:ea typeface="+mn-ea"/>
              </a:rPr>
              <a:t>설계 </a:t>
            </a:r>
            <a:r>
              <a:rPr lang="en-US" altLang="ko-KR" sz="800" b="0" dirty="0" smtClean="0">
                <a:latin typeface="+mn-ea"/>
                <a:ea typeface="+mn-ea"/>
              </a:rPr>
              <a:t>Data </a:t>
            </a:r>
            <a:r>
              <a:rPr lang="ko-KR" altLang="en-US" sz="800" b="0" dirty="0" smtClean="0">
                <a:latin typeface="+mn-ea"/>
                <a:ea typeface="+mn-ea"/>
              </a:rPr>
              <a:t>입력 시 표준 </a:t>
            </a:r>
            <a:r>
              <a:rPr lang="en-US" altLang="ko-KR" sz="800" b="0" dirty="0" err="1" smtClean="0">
                <a:latin typeface="+mn-ea"/>
                <a:ea typeface="+mn-ea"/>
              </a:rPr>
              <a:t>UoM</a:t>
            </a:r>
            <a:r>
              <a:rPr lang="ko-KR" altLang="en-US" sz="800" b="0" dirty="0" smtClean="0">
                <a:latin typeface="+mn-ea"/>
                <a:ea typeface="+mn-ea"/>
              </a:rPr>
              <a:t>으로 단위 </a:t>
            </a:r>
            <a:r>
              <a:rPr lang="ko-KR" altLang="en-US" sz="800" b="0" dirty="0" err="1" smtClean="0">
                <a:latin typeface="+mn-ea"/>
                <a:ea typeface="+mn-ea"/>
              </a:rPr>
              <a:t>자동변환</a:t>
            </a:r>
            <a:r>
              <a:rPr lang="ko-KR" altLang="en-US" sz="800" b="0" dirty="0" smtClean="0">
                <a:latin typeface="+mn-ea"/>
                <a:ea typeface="+mn-ea"/>
              </a:rPr>
              <a:t> 기능 제공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구매 </a:t>
            </a:r>
            <a:r>
              <a:rPr lang="en-US" altLang="ko-KR" sz="800" b="0" dirty="0" smtClean="0">
                <a:latin typeface="+mn-ea"/>
                <a:ea typeface="+mn-ea"/>
              </a:rPr>
              <a:t>Key Factor </a:t>
            </a:r>
            <a:r>
              <a:rPr lang="ko-KR" altLang="en-US" sz="800" b="0" dirty="0" smtClean="0">
                <a:latin typeface="+mn-ea"/>
                <a:ea typeface="+mn-ea"/>
              </a:rPr>
              <a:t>전달 시  </a:t>
            </a:r>
            <a:r>
              <a:rPr lang="ko-KR" altLang="en-US" sz="800" b="0" dirty="0" err="1" smtClean="0">
                <a:latin typeface="+mn-ea"/>
                <a:ea typeface="+mn-ea"/>
              </a:rPr>
              <a:t>단위변환</a:t>
            </a:r>
            <a:r>
              <a:rPr lang="ko-KR" altLang="en-US" sz="800" b="0" dirty="0" smtClean="0">
                <a:latin typeface="+mn-ea"/>
                <a:ea typeface="+mn-ea"/>
              </a:rPr>
              <a:t> </a:t>
            </a:r>
            <a:r>
              <a:rPr lang="en-US" altLang="ko-KR" sz="800" b="0" dirty="0" smtClean="0">
                <a:latin typeface="+mn-ea"/>
                <a:ea typeface="+mn-ea"/>
              </a:rPr>
              <a:t>: P-Space</a:t>
            </a:r>
            <a:r>
              <a:rPr lang="ko-KR" altLang="en-US" sz="800" b="0" dirty="0" smtClean="0">
                <a:latin typeface="+mn-ea"/>
                <a:ea typeface="+mn-ea"/>
              </a:rPr>
              <a:t>로 </a:t>
            </a:r>
            <a:r>
              <a:rPr lang="en-US" altLang="ko-KR" sz="800" b="0" dirty="0" smtClean="0">
                <a:latin typeface="+mn-ea"/>
                <a:ea typeface="+mn-ea"/>
              </a:rPr>
              <a:t>Key Factor </a:t>
            </a:r>
            <a:r>
              <a:rPr lang="ko-KR" altLang="en-US" sz="800" b="0" dirty="0" smtClean="0">
                <a:latin typeface="+mn-ea"/>
                <a:ea typeface="+mn-ea"/>
              </a:rPr>
              <a:t>전달 시 구매 </a:t>
            </a:r>
            <a:r>
              <a:rPr lang="en-US" altLang="ko-KR" sz="800" b="0" dirty="0" err="1" smtClean="0">
                <a:latin typeface="+mn-ea"/>
                <a:ea typeface="+mn-ea"/>
              </a:rPr>
              <a:t>UoM</a:t>
            </a:r>
            <a:r>
              <a:rPr lang="ko-KR" altLang="en-US" sz="800" b="0" dirty="0" smtClean="0">
                <a:latin typeface="+mn-ea"/>
                <a:ea typeface="+mn-ea"/>
              </a:rPr>
              <a:t>으로 </a:t>
            </a:r>
            <a:r>
              <a:rPr lang="ko-KR" altLang="en-US" sz="800" b="0" dirty="0" err="1" smtClean="0">
                <a:latin typeface="+mn-ea"/>
                <a:ea typeface="+mn-ea"/>
              </a:rPr>
              <a:t>자동변환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668366" y="1573083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Project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별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 </a:t>
            </a: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표준 </a:t>
            </a:r>
            <a:r>
              <a:rPr lang="en-US" altLang="ko-KR" sz="900" b="1" dirty="0" err="1" smtClean="0">
                <a:solidFill>
                  <a:schemeClr val="tx1"/>
                </a:solidFill>
                <a:latin typeface="+mn-ea"/>
              </a:rPr>
              <a:t>UoM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 설정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630797" y="1574726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EDW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모듈들에 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일괄 반영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591295" y="5157191"/>
            <a:ext cx="8538169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1569615" y="1573082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라이브러리 수정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572825" y="1931106"/>
            <a:ext cx="1769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MKS/SI/Eng. </a:t>
            </a:r>
            <a:r>
              <a:rPr lang="ko-KR" altLang="en-US" sz="800" b="0" dirty="0" smtClean="0">
                <a:latin typeface="+mn-ea"/>
                <a:ea typeface="+mn-ea"/>
              </a:rPr>
              <a:t>라이브러리 제공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132" name="직선 화살표 연결선 131"/>
          <p:cNvCxnSpPr>
            <a:stCxn id="127" idx="3"/>
            <a:endCxn id="128" idx="1"/>
          </p:cNvCxnSpPr>
          <p:nvPr/>
        </p:nvCxnSpPr>
        <p:spPr>
          <a:xfrm>
            <a:off x="4747421" y="1752926"/>
            <a:ext cx="883376" cy="16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473752" y="764704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1. System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Process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3398336" y="1405926"/>
            <a:ext cx="3760066" cy="80196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1268664" y="1406050"/>
            <a:ext cx="1892968" cy="80183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296648" y="1292246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+mn-ea"/>
              </a:rPr>
              <a:t>2</a:t>
            </a:r>
            <a:endParaRPr lang="ko-KR" altLang="en-US" sz="1300" dirty="0">
              <a:latin typeface="+mn-ea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1109730" y="1292246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+mn-ea"/>
              </a:rPr>
              <a:t>1</a:t>
            </a:r>
            <a:endParaRPr lang="ko-KR" altLang="en-US" sz="1300" dirty="0">
              <a:latin typeface="+mn-ea"/>
            </a:endParaRPr>
          </a:p>
        </p:txBody>
      </p:sp>
      <p:cxnSp>
        <p:nvCxnSpPr>
          <p:cNvPr id="140" name="꺾인 연결선 139"/>
          <p:cNvCxnSpPr>
            <a:stCxn id="130" idx="2"/>
            <a:endCxn id="131" idx="2"/>
          </p:cNvCxnSpPr>
          <p:nvPr/>
        </p:nvCxnSpPr>
        <p:spPr>
          <a:xfrm rot="16200000" flipH="1">
            <a:off x="3176578" y="865332"/>
            <a:ext cx="213783" cy="2348652"/>
          </a:xfrm>
          <a:prstGeom prst="bentConnector3">
            <a:avLst>
              <a:gd name="adj1" fmla="val 206931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520529" y="1926371"/>
            <a:ext cx="16411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MKS/SI/Eng. </a:t>
            </a:r>
            <a:r>
              <a:rPr lang="ko-KR" altLang="en-US" sz="800" b="0" dirty="0" smtClean="0">
                <a:latin typeface="+mn-ea"/>
                <a:ea typeface="+mn-ea"/>
              </a:rPr>
              <a:t>라이브러리 관리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1449057" y="2917749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Equipment List</a:t>
            </a: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설계 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Data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입력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411487" y="2919392"/>
            <a:ext cx="1253481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 smtClean="0">
                <a:solidFill>
                  <a:schemeClr val="tx1"/>
                </a:solidFill>
                <a:latin typeface="+mn-ea"/>
              </a:rPr>
              <a:t>UoM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자동변환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 확인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353516" y="3275772"/>
            <a:ext cx="1828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Vendor Print </a:t>
            </a:r>
            <a:r>
              <a:rPr lang="en-US" altLang="ko-KR" sz="800" b="0" dirty="0" err="1" smtClean="0">
                <a:latin typeface="+mn-ea"/>
                <a:ea typeface="+mn-ea"/>
              </a:rPr>
              <a:t>UoM</a:t>
            </a:r>
            <a:r>
              <a:rPr lang="ko-KR" altLang="en-US" sz="800" b="0" dirty="0" smtClean="0">
                <a:latin typeface="+mn-ea"/>
                <a:ea typeface="+mn-ea"/>
              </a:rPr>
              <a:t>으로 입력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145" name="직선 화살표 연결선 144"/>
          <p:cNvCxnSpPr>
            <a:stCxn id="142" idx="3"/>
            <a:endCxn id="143" idx="1"/>
          </p:cNvCxnSpPr>
          <p:nvPr/>
        </p:nvCxnSpPr>
        <p:spPr>
          <a:xfrm>
            <a:off x="2528112" y="3097592"/>
            <a:ext cx="883375" cy="16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모서리가 둥근 직사각형 145"/>
          <p:cNvSpPr/>
          <p:nvPr/>
        </p:nvSpPr>
        <p:spPr>
          <a:xfrm>
            <a:off x="1253320" y="2718230"/>
            <a:ext cx="5905082" cy="216384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1151632" y="2604550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+mn-ea"/>
              </a:rPr>
              <a:t>3</a:t>
            </a:r>
            <a:endParaRPr lang="ko-KR" altLang="en-US" sz="1300" dirty="0">
              <a:latin typeface="+mn-ea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328752" y="3270320"/>
            <a:ext cx="182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표준 </a:t>
            </a:r>
            <a:r>
              <a:rPr lang="en-US" altLang="ko-KR" sz="800" b="0" dirty="0" err="1" smtClean="0">
                <a:latin typeface="+mn-ea"/>
                <a:ea typeface="+mn-ea"/>
              </a:rPr>
              <a:t>UoM</a:t>
            </a:r>
            <a:r>
              <a:rPr lang="ko-KR" altLang="en-US" sz="800" b="0" dirty="0" smtClean="0">
                <a:latin typeface="+mn-ea"/>
                <a:ea typeface="+mn-ea"/>
              </a:rPr>
              <a:t>으로 자동변환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ToolTip</a:t>
            </a:r>
            <a:r>
              <a:rPr lang="ko-KR" altLang="en-US" sz="800" b="0" dirty="0" smtClean="0">
                <a:latin typeface="+mn-ea"/>
                <a:ea typeface="+mn-ea"/>
              </a:rPr>
              <a:t>으로 그룹 안의 </a:t>
            </a:r>
            <a:r>
              <a:rPr lang="en-US" altLang="ko-KR" sz="800" b="0" dirty="0" smtClean="0">
                <a:latin typeface="+mn-ea"/>
                <a:ea typeface="+mn-ea"/>
              </a:rPr>
              <a:t>UoM</a:t>
            </a:r>
            <a:r>
              <a:rPr lang="ko-KR" altLang="en-US" sz="800" b="0" dirty="0" smtClean="0">
                <a:latin typeface="+mn-ea"/>
                <a:ea typeface="+mn-ea"/>
              </a:rPr>
              <a:t>들의 값 제공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smtClean="0">
                <a:latin typeface="+mn-ea"/>
                <a:ea typeface="+mn-ea"/>
              </a:rPr>
              <a:t> 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149" name="꺾인 연결선 148"/>
          <p:cNvCxnSpPr>
            <a:stCxn id="142" idx="1"/>
            <a:endCxn id="152" idx="0"/>
          </p:cNvCxnSpPr>
          <p:nvPr/>
        </p:nvCxnSpPr>
        <p:spPr>
          <a:xfrm rot="10800000" flipH="1" flipV="1">
            <a:off x="1449056" y="3097592"/>
            <a:ext cx="564209" cy="1054952"/>
          </a:xfrm>
          <a:prstGeom prst="bentConnector4">
            <a:avLst>
              <a:gd name="adj1" fmla="val -21766"/>
              <a:gd name="adj2" fmla="val 75859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>
          <a:xfrm>
            <a:off x="3420991" y="4149080"/>
            <a:ext cx="1166738" cy="359685"/>
          </a:xfrm>
          <a:prstGeom prst="rect">
            <a:avLst/>
          </a:prstGeom>
          <a:solidFill>
            <a:srgbClr val="B3A2C7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MR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연계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344957" y="4509565"/>
            <a:ext cx="17217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MR Management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1437024" y="4152544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MR Issue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354288" y="4503472"/>
            <a:ext cx="182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구매 </a:t>
            </a:r>
            <a:r>
              <a:rPr lang="en-US" altLang="ko-KR" sz="800" b="0" dirty="0" smtClean="0">
                <a:latin typeface="+mn-ea"/>
                <a:ea typeface="+mn-ea"/>
              </a:rPr>
              <a:t>Key Factor </a:t>
            </a:r>
            <a:r>
              <a:rPr lang="en-US" altLang="ko-KR" sz="800" b="0" dirty="0" err="1" smtClean="0">
                <a:latin typeface="+mn-ea"/>
                <a:ea typeface="+mn-ea"/>
              </a:rPr>
              <a:t>UoM</a:t>
            </a:r>
            <a:r>
              <a:rPr lang="ko-KR" altLang="en-US" sz="800" b="0" dirty="0" smtClean="0">
                <a:latin typeface="+mn-ea"/>
                <a:ea typeface="+mn-ea"/>
              </a:rPr>
              <a:t>으로 </a:t>
            </a:r>
            <a:endParaRPr lang="en-US" altLang="ko-KR" sz="800" b="0" dirty="0" smtClean="0">
              <a:latin typeface="+mn-ea"/>
              <a:ea typeface="+mn-ea"/>
            </a:endParaRPr>
          </a:p>
          <a:p>
            <a:r>
              <a:rPr lang="en-US" altLang="ko-KR" sz="800" b="0" dirty="0">
                <a:latin typeface="+mn-ea"/>
                <a:ea typeface="+mn-ea"/>
              </a:rPr>
              <a:t> 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err="1" smtClean="0">
                <a:latin typeface="+mn-ea"/>
                <a:ea typeface="+mn-ea"/>
              </a:rPr>
              <a:t>자동변환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154" name="직선 화살표 연결선 153"/>
          <p:cNvCxnSpPr>
            <a:stCxn id="152" idx="3"/>
            <a:endCxn id="150" idx="1"/>
          </p:cNvCxnSpPr>
          <p:nvPr/>
        </p:nvCxnSpPr>
        <p:spPr>
          <a:xfrm flipV="1">
            <a:off x="2589508" y="4328923"/>
            <a:ext cx="831483" cy="34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8698989" y="980221"/>
            <a:ext cx="481525" cy="923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C-Space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8698987" y="845460"/>
            <a:ext cx="481525" cy="1059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P-Space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8698989" y="1107326"/>
            <a:ext cx="481525" cy="9239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Off-line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8698989" y="701324"/>
            <a:ext cx="481525" cy="105954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E-Space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672724" y="2939367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 smtClean="0">
                <a:solidFill>
                  <a:schemeClr val="tx1"/>
                </a:solidFill>
                <a:latin typeface="+mn-ea"/>
              </a:rPr>
              <a:t>UoM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Web Service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73080" y="3270470"/>
            <a:ext cx="1080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smtClean="0">
                <a:latin typeface="+mn-ea"/>
                <a:ea typeface="+mn-ea"/>
              </a:rPr>
              <a:t>활용성</a:t>
            </a:r>
            <a:r>
              <a:rPr lang="ko-KR" altLang="en-US" sz="800" b="0" dirty="0" smtClean="0">
                <a:latin typeface="+mn-ea"/>
                <a:ea typeface="+mn-ea"/>
              </a:rPr>
              <a:t> 확대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5434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#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별첨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6" name="제목 1"/>
          <p:cNvSpPr txBox="1">
            <a:spLocks/>
          </p:cNvSpPr>
          <p:nvPr/>
        </p:nvSpPr>
        <p:spPr bwMode="auto">
          <a:xfrm>
            <a:off x="1642592" y="-11042"/>
            <a:ext cx="826340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957227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defTabSz="957227" rtl="0" eaLnBrk="0" fontAlgn="base" latinLnBrk="1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19831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39662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59493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79324" algn="ctr" defTabSz="957740" rtl="0" fontAlgn="base" latinLnBrk="1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Demo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시나리오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(5/5)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통합 검색 </a:t>
            </a:r>
            <a:r>
              <a:rPr lang="en-US" altLang="ko-KR" sz="2200" dirty="0" smtClean="0">
                <a:solidFill>
                  <a:prstClr val="black"/>
                </a:solidFill>
                <a:latin typeface="+mn-ea"/>
                <a:ea typeface="+mn-ea"/>
              </a:rPr>
              <a:t>&amp; </a:t>
            </a:r>
            <a:r>
              <a:rPr lang="ko-KR" altLang="en-US" sz="2200" dirty="0" smtClean="0">
                <a:solidFill>
                  <a:prstClr val="black"/>
                </a:solidFill>
                <a:latin typeface="+mn-ea"/>
                <a:ea typeface="+mn-ea"/>
              </a:rPr>
              <a:t>정합성 </a:t>
            </a:r>
            <a:r>
              <a:rPr lang="ko-KR" altLang="en-US" sz="2200" dirty="0" err="1" smtClean="0">
                <a:solidFill>
                  <a:prstClr val="black"/>
                </a:solidFill>
                <a:latin typeface="+mn-ea"/>
                <a:ea typeface="+mn-ea"/>
              </a:rPr>
              <a:t>레포트</a:t>
            </a:r>
            <a:endParaRPr lang="ko-KR" altLang="en-US" sz="22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704528" y="5461066"/>
            <a:ext cx="1253648" cy="568933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smtClean="0">
                <a:solidFill>
                  <a:schemeClr val="tx1"/>
                </a:solidFill>
                <a:latin typeface="+mn-ea"/>
              </a:rPr>
              <a:t>통합 검색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013266" y="5445224"/>
            <a:ext cx="6353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검색엔진 도입 </a:t>
            </a:r>
            <a:r>
              <a:rPr lang="en-US" altLang="ko-KR" sz="800" b="0" dirty="0" smtClean="0">
                <a:latin typeface="+mn-ea"/>
                <a:ea typeface="+mn-ea"/>
              </a:rPr>
              <a:t>: </a:t>
            </a:r>
            <a:r>
              <a:rPr lang="ko-KR" altLang="en-US" sz="800" b="0" dirty="0" smtClean="0">
                <a:latin typeface="+mn-ea"/>
                <a:ea typeface="+mn-ea"/>
              </a:rPr>
              <a:t>기본 검색 시 검색엔진 </a:t>
            </a:r>
            <a:r>
              <a:rPr lang="en-US" altLang="ko-KR" sz="800" b="0" dirty="0" smtClean="0">
                <a:latin typeface="+mn-ea"/>
                <a:ea typeface="+mn-ea"/>
              </a:rPr>
              <a:t>API</a:t>
            </a:r>
            <a:r>
              <a:rPr lang="ko-KR" altLang="en-US" sz="800" b="0" dirty="0" smtClean="0">
                <a:latin typeface="+mn-ea"/>
                <a:ea typeface="+mn-ea"/>
              </a:rPr>
              <a:t>를 활용하여 빠른 속도로 조회 가능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Centric DB : EDW, 2D, 3D Data </a:t>
            </a:r>
            <a:r>
              <a:rPr lang="ko-KR" altLang="en-US" sz="800" b="0" dirty="0" smtClean="0">
                <a:latin typeface="+mn-ea"/>
                <a:ea typeface="+mn-ea"/>
              </a:rPr>
              <a:t>및 </a:t>
            </a:r>
            <a:r>
              <a:rPr lang="en-US" altLang="ko-KR" sz="800" b="0" dirty="0" smtClean="0">
                <a:latin typeface="+mn-ea"/>
                <a:ea typeface="+mn-ea"/>
              </a:rPr>
              <a:t>Drawing/3D Model/</a:t>
            </a:r>
            <a:r>
              <a:rPr lang="ko-KR" altLang="en-US" sz="800" b="0" dirty="0" smtClean="0">
                <a:latin typeface="+mn-ea"/>
                <a:ea typeface="+mn-ea"/>
              </a:rPr>
              <a:t>일반문서 파일 연계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속성 값 검색 </a:t>
            </a:r>
            <a:r>
              <a:rPr lang="en-US" altLang="ko-KR" sz="800" b="0" dirty="0" smtClean="0">
                <a:latin typeface="+mn-ea"/>
                <a:ea typeface="+mn-ea"/>
              </a:rPr>
              <a:t>: </a:t>
            </a:r>
            <a:r>
              <a:rPr lang="ko-KR" altLang="en-US" sz="800" b="0" dirty="0" smtClean="0">
                <a:latin typeface="+mn-ea"/>
                <a:ea typeface="+mn-ea"/>
              </a:rPr>
              <a:t>속성 값을 기준으로 </a:t>
            </a:r>
            <a:r>
              <a:rPr lang="en-US" altLang="ko-KR" sz="800" b="0" dirty="0" smtClean="0">
                <a:latin typeface="+mn-ea"/>
                <a:ea typeface="+mn-ea"/>
              </a:rPr>
              <a:t>Tag No.</a:t>
            </a:r>
            <a:r>
              <a:rPr lang="ko-KR" altLang="en-US" sz="800" b="0" dirty="0" smtClean="0">
                <a:latin typeface="+mn-ea"/>
                <a:ea typeface="+mn-ea"/>
              </a:rPr>
              <a:t>들을 검색 가능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E-Space Viewer</a:t>
            </a:r>
            <a:r>
              <a:rPr lang="ko-KR" altLang="en-US" sz="800" b="0" dirty="0" smtClean="0">
                <a:latin typeface="+mn-ea"/>
                <a:ea typeface="+mn-ea"/>
              </a:rPr>
              <a:t> </a:t>
            </a:r>
            <a:r>
              <a:rPr lang="en-US" altLang="ko-KR" sz="800" b="0" dirty="0" smtClean="0">
                <a:latin typeface="+mn-ea"/>
                <a:ea typeface="+mn-ea"/>
              </a:rPr>
              <a:t>: </a:t>
            </a:r>
            <a:r>
              <a:rPr lang="ko-KR" altLang="en-US" sz="800" b="0" dirty="0" smtClean="0">
                <a:latin typeface="+mn-ea"/>
                <a:ea typeface="+mn-ea"/>
              </a:rPr>
              <a:t>지능화 </a:t>
            </a:r>
            <a:r>
              <a:rPr lang="en-US" altLang="ko-KR" sz="800" b="0" dirty="0" smtClean="0">
                <a:latin typeface="+mn-ea"/>
                <a:ea typeface="+mn-ea"/>
              </a:rPr>
              <a:t>P&amp;ID, 3D Model</a:t>
            </a:r>
            <a:r>
              <a:rPr lang="ko-KR" altLang="en-US" sz="800" b="0" dirty="0" smtClean="0">
                <a:latin typeface="+mn-ea"/>
                <a:ea typeface="+mn-ea"/>
              </a:rPr>
              <a:t>을 </a:t>
            </a:r>
            <a:r>
              <a:rPr lang="en-US" altLang="ko-KR" sz="800" b="0" dirty="0" smtClean="0">
                <a:latin typeface="+mn-ea"/>
                <a:ea typeface="+mn-ea"/>
              </a:rPr>
              <a:t>Viewing </a:t>
            </a:r>
            <a:r>
              <a:rPr lang="ko-KR" altLang="en-US" sz="800" b="0" dirty="0" smtClean="0">
                <a:latin typeface="+mn-ea"/>
                <a:ea typeface="+mn-ea"/>
              </a:rPr>
              <a:t>할 수 있는 </a:t>
            </a:r>
            <a:r>
              <a:rPr lang="en-US" altLang="ko-KR" sz="800" b="0" dirty="0" smtClean="0">
                <a:latin typeface="+mn-ea"/>
                <a:ea typeface="+mn-ea"/>
              </a:rPr>
              <a:t>Web Viewer </a:t>
            </a:r>
            <a:r>
              <a:rPr lang="ko-KR" altLang="en-US" sz="800" b="0" dirty="0" smtClean="0">
                <a:latin typeface="+mn-ea"/>
                <a:ea typeface="+mn-ea"/>
              </a:rPr>
              <a:t>제공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668366" y="1573083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검색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 결과 내 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Tag No.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선택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961112" y="1574726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도메인 별 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Properties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조회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591295" y="5373215"/>
            <a:ext cx="8538169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1569615" y="1573082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Tag No.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검색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572825" y="1931106"/>
            <a:ext cx="1769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검색 결과 내 </a:t>
            </a:r>
            <a:r>
              <a:rPr lang="en-US" altLang="ko-KR" sz="800" b="0" dirty="0" smtClean="0">
                <a:latin typeface="+mn-ea"/>
                <a:ea typeface="+mn-ea"/>
              </a:rPr>
              <a:t>Item </a:t>
            </a:r>
            <a:r>
              <a:rPr lang="ko-KR" altLang="en-US" sz="800" b="0" dirty="0" smtClean="0">
                <a:latin typeface="+mn-ea"/>
                <a:ea typeface="+mn-ea"/>
              </a:rPr>
              <a:t>선택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132" name="직선 화살표 연결선 131"/>
          <p:cNvCxnSpPr>
            <a:stCxn id="127" idx="3"/>
            <a:endCxn id="128" idx="1"/>
          </p:cNvCxnSpPr>
          <p:nvPr/>
        </p:nvCxnSpPr>
        <p:spPr>
          <a:xfrm>
            <a:off x="4747421" y="1752926"/>
            <a:ext cx="1213691" cy="16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473752" y="764704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1. System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Process</a:t>
            </a:r>
            <a:endParaRPr lang="ko-KR" altLang="en-US" sz="1400" b="1" dirty="0" smtClean="0">
              <a:latin typeface="+mn-ea"/>
              <a:ea typeface="+mn-ea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1268664" y="1406049"/>
            <a:ext cx="6366443" cy="253644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1109730" y="1292246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+mn-ea"/>
              </a:rPr>
              <a:t>1</a:t>
            </a:r>
            <a:endParaRPr lang="ko-KR" altLang="en-US" sz="1300" dirty="0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520529" y="1926371"/>
            <a:ext cx="164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Tag No., Item Type, Item Group</a:t>
            </a:r>
            <a:r>
              <a:rPr lang="ko-KR" altLang="en-US" sz="800" b="0" dirty="0" smtClean="0">
                <a:latin typeface="+mn-ea"/>
                <a:ea typeface="+mn-ea"/>
              </a:rPr>
              <a:t>을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smtClean="0">
                <a:latin typeface="+mn-ea"/>
                <a:ea typeface="+mn-ea"/>
              </a:rPr>
              <a:t>선택 및 입력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검색엔진 </a:t>
            </a:r>
            <a:r>
              <a:rPr lang="en-US" altLang="ko-KR" sz="800" b="0" dirty="0" smtClean="0">
                <a:latin typeface="+mn-ea"/>
                <a:ea typeface="+mn-ea"/>
              </a:rPr>
              <a:t>API </a:t>
            </a:r>
            <a:r>
              <a:rPr lang="ko-KR" altLang="en-US" sz="800" b="0" dirty="0" smtClean="0">
                <a:latin typeface="+mn-ea"/>
                <a:ea typeface="+mn-ea"/>
              </a:rPr>
              <a:t>활용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8698989" y="980221"/>
            <a:ext cx="481525" cy="923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C-Space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8698987" y="845460"/>
            <a:ext cx="481525" cy="1059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P-Space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8698989" y="1107326"/>
            <a:ext cx="481525" cy="9239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Off-line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8698989" y="701324"/>
            <a:ext cx="481525" cy="105954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E-Space</a:t>
            </a:r>
          </a:p>
        </p:txBody>
      </p:sp>
      <p:cxnSp>
        <p:nvCxnSpPr>
          <p:cNvPr id="40" name="직선 화살표 연결선 39"/>
          <p:cNvCxnSpPr>
            <a:stCxn id="130" idx="3"/>
            <a:endCxn id="127" idx="1"/>
          </p:cNvCxnSpPr>
          <p:nvPr/>
        </p:nvCxnSpPr>
        <p:spPr>
          <a:xfrm>
            <a:off x="2648670" y="1752925"/>
            <a:ext cx="1019696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27" idx="3"/>
            <a:endCxn id="47" idx="1"/>
          </p:cNvCxnSpPr>
          <p:nvPr/>
        </p:nvCxnSpPr>
        <p:spPr>
          <a:xfrm>
            <a:off x="4747421" y="1752926"/>
            <a:ext cx="1213691" cy="110193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5961112" y="2132856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P&amp;ID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도면 </a:t>
            </a: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Viewing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961112" y="2675016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3D Model Viewing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961112" y="3212976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ISO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및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Document Download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9" name="꺾인 연결선 48"/>
          <p:cNvCxnSpPr>
            <a:stCxn id="127" idx="3"/>
            <a:endCxn id="46" idx="1"/>
          </p:cNvCxnSpPr>
          <p:nvPr/>
        </p:nvCxnSpPr>
        <p:spPr>
          <a:xfrm>
            <a:off x="4747421" y="1752926"/>
            <a:ext cx="1213691" cy="55977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27" idx="3"/>
            <a:endCxn id="48" idx="1"/>
          </p:cNvCxnSpPr>
          <p:nvPr/>
        </p:nvCxnSpPr>
        <p:spPr>
          <a:xfrm>
            <a:off x="4747421" y="1752926"/>
            <a:ext cx="1213691" cy="163989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865167" y="1926017"/>
            <a:ext cx="1769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EDW, 2D, 3D </a:t>
            </a:r>
            <a:r>
              <a:rPr lang="ko-KR" altLang="en-US" sz="800" b="0" dirty="0" smtClean="0">
                <a:latin typeface="+mn-ea"/>
                <a:ea typeface="+mn-ea"/>
              </a:rPr>
              <a:t>속성 조회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65167" y="3581459"/>
            <a:ext cx="17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EDW ISO </a:t>
            </a:r>
            <a:r>
              <a:rPr lang="ko-KR" altLang="en-US" sz="800" b="0" dirty="0" smtClean="0">
                <a:latin typeface="+mn-ea"/>
                <a:ea typeface="+mn-ea"/>
              </a:rPr>
              <a:t>관리 모듈 연계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DS Cabinet </a:t>
            </a:r>
            <a:r>
              <a:rPr lang="ko-KR" altLang="en-US" sz="800" b="0" dirty="0" smtClean="0">
                <a:latin typeface="+mn-ea"/>
                <a:ea typeface="+mn-ea"/>
              </a:rPr>
              <a:t>연계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65167" y="2455297"/>
            <a:ext cx="1769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E-Space</a:t>
            </a:r>
            <a:r>
              <a:rPr lang="ko-KR" altLang="en-US" sz="800" b="0" dirty="0" smtClean="0">
                <a:latin typeface="+mn-ea"/>
                <a:ea typeface="+mn-ea"/>
              </a:rPr>
              <a:t> </a:t>
            </a:r>
            <a:r>
              <a:rPr lang="en-US" altLang="ko-KR" sz="800" b="0" dirty="0" smtClean="0">
                <a:latin typeface="+mn-ea"/>
                <a:ea typeface="+mn-ea"/>
              </a:rPr>
              <a:t>Viewer </a:t>
            </a:r>
            <a:r>
              <a:rPr lang="ko-KR" altLang="en-US" sz="800" b="0" dirty="0" smtClean="0">
                <a:latin typeface="+mn-ea"/>
                <a:ea typeface="+mn-ea"/>
              </a:rPr>
              <a:t>제공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79231" y="2997532"/>
            <a:ext cx="1769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E-Space</a:t>
            </a:r>
            <a:r>
              <a:rPr lang="ko-KR" altLang="en-US" sz="800" b="0" dirty="0" smtClean="0">
                <a:latin typeface="+mn-ea"/>
                <a:ea typeface="+mn-ea"/>
              </a:rPr>
              <a:t> </a:t>
            </a:r>
            <a:r>
              <a:rPr lang="en-US" altLang="ko-KR" sz="800" b="0" dirty="0" smtClean="0">
                <a:latin typeface="+mn-ea"/>
                <a:ea typeface="+mn-ea"/>
              </a:rPr>
              <a:t>Viewer </a:t>
            </a:r>
            <a:r>
              <a:rPr lang="ko-KR" altLang="en-US" sz="800" b="0" dirty="0" smtClean="0">
                <a:latin typeface="+mn-ea"/>
                <a:ea typeface="+mn-ea"/>
              </a:rPr>
              <a:t>제공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668366" y="2450424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검색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 결과 내 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Tag No.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선택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569615" y="2450423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속성 값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검색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2825" y="2808447"/>
            <a:ext cx="1769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검색 결과 내 </a:t>
            </a:r>
            <a:r>
              <a:rPr lang="en-US" altLang="ko-KR" sz="800" b="0" dirty="0" smtClean="0">
                <a:latin typeface="+mn-ea"/>
                <a:ea typeface="+mn-ea"/>
              </a:rPr>
              <a:t>Item </a:t>
            </a:r>
            <a:r>
              <a:rPr lang="ko-KR" altLang="en-US" sz="800" b="0" dirty="0" smtClean="0">
                <a:latin typeface="+mn-ea"/>
                <a:ea typeface="+mn-ea"/>
              </a:rPr>
              <a:t>선택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20529" y="2803712"/>
            <a:ext cx="177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Item Type &gt; Item Group &gt; Properties </a:t>
            </a:r>
            <a:r>
              <a:rPr lang="ko-KR" altLang="en-US" sz="800" b="0" dirty="0" smtClean="0">
                <a:latin typeface="+mn-ea"/>
                <a:ea typeface="+mn-ea"/>
              </a:rPr>
              <a:t>값을 기준으로 검색</a:t>
            </a:r>
            <a:endParaRPr lang="en-US" altLang="ko-KR" sz="800" b="0" dirty="0" smtClean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검색엔진 </a:t>
            </a:r>
            <a:r>
              <a:rPr lang="en-US" altLang="ko-KR" sz="800" b="0" dirty="0" smtClean="0">
                <a:latin typeface="+mn-ea"/>
                <a:ea typeface="+mn-ea"/>
              </a:rPr>
              <a:t>API </a:t>
            </a:r>
            <a:r>
              <a:rPr lang="ko-KR" altLang="en-US" sz="800" b="0" dirty="0" smtClean="0">
                <a:latin typeface="+mn-ea"/>
                <a:ea typeface="+mn-ea"/>
              </a:rPr>
              <a:t>활용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64" name="직선 화살표 연결선 63"/>
          <p:cNvCxnSpPr>
            <a:stCxn id="61" idx="3"/>
            <a:endCxn id="60" idx="1"/>
          </p:cNvCxnSpPr>
          <p:nvPr/>
        </p:nvCxnSpPr>
        <p:spPr>
          <a:xfrm>
            <a:off x="2648670" y="2630266"/>
            <a:ext cx="1019696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60" idx="3"/>
            <a:endCxn id="128" idx="1"/>
          </p:cNvCxnSpPr>
          <p:nvPr/>
        </p:nvCxnSpPr>
        <p:spPr>
          <a:xfrm flipV="1">
            <a:off x="4747421" y="1754569"/>
            <a:ext cx="1213691" cy="87569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190944" y="4318909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Inconsistency Report </a:t>
            </a:r>
            <a:r>
              <a:rPr lang="ko-KR" altLang="en-US" sz="900" b="1" dirty="0" smtClean="0">
                <a:solidFill>
                  <a:schemeClr val="tx1"/>
                </a:solidFill>
                <a:latin typeface="+mn-ea"/>
              </a:rPr>
              <a:t>조회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819711" y="4320552"/>
            <a:ext cx="1253481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예외처리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95403" y="4676932"/>
            <a:ext cx="1828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Item Type </a:t>
            </a:r>
            <a:r>
              <a:rPr lang="ko-KR" altLang="en-US" sz="800" b="0" dirty="0" smtClean="0">
                <a:latin typeface="+mn-ea"/>
                <a:ea typeface="+mn-ea"/>
              </a:rPr>
              <a:t>별 </a:t>
            </a:r>
            <a:r>
              <a:rPr lang="en-US" altLang="ko-KR" sz="800" b="0" dirty="0" smtClean="0">
                <a:latin typeface="+mn-ea"/>
                <a:ea typeface="+mn-ea"/>
              </a:rPr>
              <a:t>Report </a:t>
            </a:r>
            <a:r>
              <a:rPr lang="ko-KR" altLang="en-US" sz="800" b="0" dirty="0" smtClean="0">
                <a:latin typeface="+mn-ea"/>
                <a:ea typeface="+mn-ea"/>
              </a:rPr>
              <a:t>조회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73" name="직선 화살표 연결선 72"/>
          <p:cNvCxnSpPr>
            <a:stCxn id="70" idx="3"/>
            <a:endCxn id="71" idx="1"/>
          </p:cNvCxnSpPr>
          <p:nvPr/>
        </p:nvCxnSpPr>
        <p:spPr>
          <a:xfrm>
            <a:off x="4269999" y="4498752"/>
            <a:ext cx="549712" cy="16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1268664" y="4119390"/>
            <a:ext cx="7098224" cy="99866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106826" y="4005710"/>
            <a:ext cx="247527" cy="24252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+mn-ea"/>
              </a:rPr>
              <a:t>2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36976" y="4671480"/>
            <a:ext cx="1961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EDW Tag List </a:t>
            </a:r>
            <a:r>
              <a:rPr lang="ko-KR" altLang="en-US" sz="800" b="0" dirty="0" smtClean="0">
                <a:latin typeface="+mn-ea"/>
                <a:ea typeface="+mn-ea"/>
              </a:rPr>
              <a:t>중 </a:t>
            </a:r>
            <a:endParaRPr lang="en-US" altLang="ko-KR" sz="800" b="0" dirty="0" smtClean="0">
              <a:latin typeface="+mn-ea"/>
              <a:ea typeface="+mn-ea"/>
            </a:endParaRPr>
          </a:p>
          <a:p>
            <a:r>
              <a:rPr lang="en-US" altLang="ko-KR" sz="800" b="0" dirty="0">
                <a:latin typeface="+mn-ea"/>
                <a:ea typeface="+mn-ea"/>
              </a:rPr>
              <a:t> </a:t>
            </a:r>
            <a:r>
              <a:rPr lang="en-US" altLang="ko-KR" sz="800" b="0" dirty="0" smtClean="0">
                <a:latin typeface="+mn-ea"/>
                <a:ea typeface="+mn-ea"/>
              </a:rPr>
              <a:t> Tag </a:t>
            </a:r>
            <a:r>
              <a:rPr lang="en-US" altLang="ko-KR" sz="800" b="0" dirty="0">
                <a:latin typeface="+mn-ea"/>
                <a:ea typeface="+mn-ea"/>
              </a:rPr>
              <a:t>N</a:t>
            </a:r>
            <a:r>
              <a:rPr lang="en-US" altLang="ko-KR" sz="800" b="0" dirty="0" smtClean="0">
                <a:latin typeface="+mn-ea"/>
                <a:ea typeface="+mn-ea"/>
              </a:rPr>
              <a:t>o.</a:t>
            </a:r>
            <a:r>
              <a:rPr lang="ko-KR" altLang="en-US" sz="800" b="0" dirty="0" smtClean="0">
                <a:latin typeface="+mn-ea"/>
                <a:ea typeface="+mn-ea"/>
              </a:rPr>
              <a:t>들을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smtClean="0">
                <a:latin typeface="+mn-ea"/>
                <a:ea typeface="+mn-ea"/>
              </a:rPr>
              <a:t>예외처리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smtClean="0">
                <a:latin typeface="+mn-ea"/>
                <a:ea typeface="+mn-ea"/>
              </a:rPr>
              <a:t> 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681711" y="4318909"/>
            <a:ext cx="1152484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Inconsistency Report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+mn-ea"/>
              </a:rPr>
              <a:t>재조회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81889" y="4674774"/>
            <a:ext cx="18392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예외 처리가 적용된 결과 조회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79" name="직선 화살표 연결선 78"/>
          <p:cNvCxnSpPr>
            <a:stCxn id="71" idx="3"/>
            <a:endCxn id="77" idx="1"/>
          </p:cNvCxnSpPr>
          <p:nvPr/>
        </p:nvCxnSpPr>
        <p:spPr>
          <a:xfrm flipV="1">
            <a:off x="6073192" y="4498752"/>
            <a:ext cx="608519" cy="16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563561" y="4322009"/>
            <a:ext cx="1079055" cy="359685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메인화면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위젯</a:t>
            </a:r>
            <a:endParaRPr lang="en-US" altLang="ko-KR" sz="8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Tag Inconsistency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68020" y="4680032"/>
            <a:ext cx="1828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더블클릭 시 </a:t>
            </a:r>
            <a:endParaRPr lang="en-US" altLang="ko-KR" sz="800" b="0" dirty="0" smtClean="0">
              <a:latin typeface="+mn-ea"/>
              <a:ea typeface="+mn-ea"/>
            </a:endParaRPr>
          </a:p>
          <a:p>
            <a:r>
              <a:rPr lang="en-US" altLang="ko-KR" sz="800" b="0" dirty="0">
                <a:latin typeface="+mn-ea"/>
                <a:ea typeface="+mn-ea"/>
              </a:rPr>
              <a:t> </a:t>
            </a:r>
            <a:r>
              <a:rPr lang="en-US" altLang="ko-KR" sz="800" b="0" dirty="0" smtClean="0">
                <a:latin typeface="+mn-ea"/>
                <a:ea typeface="+mn-ea"/>
              </a:rPr>
              <a:t> Report </a:t>
            </a:r>
            <a:r>
              <a:rPr lang="ko-KR" altLang="en-US" sz="800" b="0" dirty="0" smtClean="0">
                <a:latin typeface="+mn-ea"/>
                <a:ea typeface="+mn-ea"/>
              </a:rPr>
              <a:t>조회 화면 연동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  <p:cxnSp>
        <p:nvCxnSpPr>
          <p:cNvPr id="85" name="직선 화살표 연결선 84"/>
          <p:cNvCxnSpPr>
            <a:stCxn id="83" idx="3"/>
            <a:endCxn id="70" idx="1"/>
          </p:cNvCxnSpPr>
          <p:nvPr/>
        </p:nvCxnSpPr>
        <p:spPr>
          <a:xfrm flipV="1">
            <a:off x="2642616" y="4498752"/>
            <a:ext cx="548328" cy="31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704528" y="6101509"/>
            <a:ext cx="1253648" cy="445823"/>
          </a:xfrm>
          <a:prstGeom prst="rect">
            <a:avLst/>
          </a:prstGeom>
          <a:solidFill>
            <a:srgbClr val="E4E7BB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정합성 </a:t>
            </a: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레포트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013266" y="6085667"/>
            <a:ext cx="635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err="1" smtClean="0">
                <a:latin typeface="+mn-ea"/>
                <a:ea typeface="+mn-ea"/>
              </a:rPr>
              <a:t>메인화면</a:t>
            </a:r>
            <a:r>
              <a:rPr lang="ko-KR" altLang="en-US" sz="800" b="0" dirty="0" smtClean="0">
                <a:latin typeface="+mn-ea"/>
                <a:ea typeface="+mn-ea"/>
              </a:rPr>
              <a:t> 위젯 </a:t>
            </a:r>
            <a:r>
              <a:rPr lang="en-US" altLang="ko-KR" sz="800" b="0" dirty="0" smtClean="0">
                <a:latin typeface="+mn-ea"/>
                <a:ea typeface="+mn-ea"/>
              </a:rPr>
              <a:t>: </a:t>
            </a:r>
            <a:r>
              <a:rPr lang="ko-KR" altLang="en-US" sz="800" b="0" dirty="0" smtClean="0">
                <a:latin typeface="+mn-ea"/>
                <a:ea typeface="+mn-ea"/>
              </a:rPr>
              <a:t>정합성을 한 눈에 확인해 볼 수 있는 위젯</a:t>
            </a:r>
            <a:r>
              <a:rPr lang="en-US" altLang="ko-KR" sz="800" b="0" dirty="0" smtClean="0">
                <a:latin typeface="+mn-ea"/>
                <a:ea typeface="+mn-ea"/>
              </a:rPr>
              <a:t> </a:t>
            </a:r>
            <a:r>
              <a:rPr lang="ko-KR" altLang="en-US" sz="800" b="0" dirty="0" smtClean="0">
                <a:latin typeface="+mn-ea"/>
                <a:ea typeface="+mn-ea"/>
              </a:rPr>
              <a:t>제공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800" b="0" dirty="0" smtClean="0">
                <a:latin typeface="+mn-ea"/>
                <a:ea typeface="+mn-ea"/>
              </a:rPr>
              <a:t>EDW </a:t>
            </a:r>
            <a:r>
              <a:rPr lang="ko-KR" altLang="en-US" sz="800" b="0" dirty="0" smtClean="0">
                <a:latin typeface="+mn-ea"/>
                <a:ea typeface="+mn-ea"/>
              </a:rPr>
              <a:t>기준 </a:t>
            </a:r>
            <a:r>
              <a:rPr lang="en-US" altLang="ko-KR" sz="800" b="0" dirty="0" smtClean="0">
                <a:latin typeface="+mn-ea"/>
                <a:ea typeface="+mn-ea"/>
              </a:rPr>
              <a:t>Report : EDW List Data</a:t>
            </a:r>
            <a:r>
              <a:rPr lang="ko-KR" altLang="en-US" sz="800" b="0" dirty="0" smtClean="0">
                <a:latin typeface="+mn-ea"/>
                <a:ea typeface="+mn-ea"/>
              </a:rPr>
              <a:t>를 기준으로 설계 </a:t>
            </a:r>
            <a:r>
              <a:rPr lang="en-US" altLang="ko-KR" sz="800" b="0" dirty="0" smtClean="0">
                <a:latin typeface="+mn-ea"/>
                <a:ea typeface="+mn-ea"/>
              </a:rPr>
              <a:t>Tool</a:t>
            </a:r>
            <a:r>
              <a:rPr lang="ko-KR" altLang="en-US" sz="800" b="0" dirty="0">
                <a:latin typeface="+mn-ea"/>
                <a:ea typeface="+mn-ea"/>
              </a:rPr>
              <a:t> </a:t>
            </a:r>
            <a:r>
              <a:rPr lang="ko-KR" altLang="en-US" sz="800" b="0" dirty="0" smtClean="0">
                <a:latin typeface="+mn-ea"/>
                <a:ea typeface="+mn-ea"/>
              </a:rPr>
              <a:t>반영 여부를 확인 가능</a:t>
            </a:r>
            <a:endParaRPr lang="en-US" altLang="ko-KR" sz="800" b="0" dirty="0">
              <a:latin typeface="+mn-ea"/>
              <a:ea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b="0" dirty="0" smtClean="0">
                <a:latin typeface="+mn-ea"/>
                <a:ea typeface="+mn-ea"/>
              </a:rPr>
              <a:t>예외처리 </a:t>
            </a:r>
            <a:r>
              <a:rPr lang="en-US" altLang="ko-KR" sz="800" b="0" dirty="0" smtClean="0">
                <a:latin typeface="+mn-ea"/>
                <a:ea typeface="+mn-ea"/>
              </a:rPr>
              <a:t>: EDW</a:t>
            </a:r>
            <a:r>
              <a:rPr lang="ko-KR" altLang="en-US" sz="800" b="0" dirty="0" smtClean="0">
                <a:latin typeface="+mn-ea"/>
                <a:ea typeface="+mn-ea"/>
              </a:rPr>
              <a:t>에는 존재하지만 설계 </a:t>
            </a:r>
            <a:r>
              <a:rPr lang="en-US" altLang="ko-KR" sz="800" b="0" dirty="0" smtClean="0">
                <a:latin typeface="+mn-ea"/>
                <a:ea typeface="+mn-ea"/>
              </a:rPr>
              <a:t>Tool</a:t>
            </a:r>
            <a:r>
              <a:rPr lang="ko-KR" altLang="en-US" sz="800" b="0" dirty="0" smtClean="0">
                <a:latin typeface="+mn-ea"/>
                <a:ea typeface="+mn-ea"/>
              </a:rPr>
              <a:t>에는 반영하지 않는 </a:t>
            </a:r>
            <a:r>
              <a:rPr lang="en-US" altLang="ko-KR" sz="800" b="0" dirty="0" smtClean="0">
                <a:latin typeface="+mn-ea"/>
                <a:ea typeface="+mn-ea"/>
              </a:rPr>
              <a:t>Tag </a:t>
            </a:r>
            <a:r>
              <a:rPr lang="ko-KR" altLang="en-US" sz="800" b="0" dirty="0" smtClean="0">
                <a:latin typeface="+mn-ea"/>
                <a:ea typeface="+mn-ea"/>
              </a:rPr>
              <a:t>들에 대하여 예외처리 가능</a:t>
            </a:r>
            <a:endParaRPr lang="en-US" altLang="ko-KR" sz="8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638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#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별첨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054635"/>
              </p:ext>
            </p:extLst>
          </p:nvPr>
        </p:nvGraphicFramePr>
        <p:xfrm>
          <a:off x="495311" y="2204864"/>
          <a:ext cx="4308971" cy="4116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4239">
                  <a:extLst>
                    <a:ext uri="{9D8B030D-6E8A-4147-A177-3AD203B41FA5}">
                      <a16:colId xmlns:a16="http://schemas.microsoft.com/office/drawing/2014/main" val="3184096653"/>
                    </a:ext>
                  </a:extLst>
                </a:gridCol>
                <a:gridCol w="2715320">
                  <a:extLst>
                    <a:ext uri="{9D8B030D-6E8A-4147-A177-3AD203B41FA5}">
                      <a16:colId xmlns:a16="http://schemas.microsoft.com/office/drawing/2014/main" val="2349528114"/>
                    </a:ext>
                  </a:extLst>
                </a:gridCol>
                <a:gridCol w="502288">
                  <a:extLst>
                    <a:ext uri="{9D8B030D-6E8A-4147-A177-3AD203B41FA5}">
                      <a16:colId xmlns:a16="http://schemas.microsoft.com/office/drawing/2014/main" val="2661402482"/>
                    </a:ext>
                  </a:extLst>
                </a:gridCol>
                <a:gridCol w="567124">
                  <a:extLst>
                    <a:ext uri="{9D8B030D-6E8A-4147-A177-3AD203B41FA5}">
                      <a16:colId xmlns:a16="http://schemas.microsoft.com/office/drawing/2014/main" val="1107162801"/>
                    </a:ext>
                  </a:extLst>
                </a:gridCol>
              </a:tblGrid>
              <a:tr h="3092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1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7A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대상 사업</a:t>
                      </a:r>
                      <a:endParaRPr lang="ko-KR" altLang="en-US" sz="11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7A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시작</a:t>
                      </a:r>
                      <a:endParaRPr lang="ko-KR" altLang="en-US" sz="11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7A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11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7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28293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TUCF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(Ultra Clean Fuel Diesel Euro V Project)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92688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LINE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롯데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LINE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2025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525115"/>
                  </a:ext>
                </a:extLst>
              </a:tr>
              <a:tr h="5324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SACE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Jafurah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Utilities, Sulfur and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Interconnecting Systems (Package 2)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2025</a:t>
                      </a:r>
                      <a:endParaRPr lang="ko-KR" altLang="en-US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379675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EOSE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(PKN Olefins Expansion Project)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2025</a:t>
                      </a:r>
                      <a:endParaRPr lang="ko-KR" altLang="en-US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361948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YLNG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</a:t>
                      </a:r>
                      <a:endParaRPr lang="en-US" altLang="ko-KR" sz="10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묘도 동북아 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LNG Hub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터미널 프로젝트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418969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HGEN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대산 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LNG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</a:t>
                      </a:r>
                      <a:endParaRPr lang="en-US" altLang="ko-KR" sz="10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0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현대이앤에프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대산 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LNG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12876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예정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P2E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</a:t>
                      </a:r>
                      <a:endParaRPr lang="en-US" altLang="ko-KR" sz="10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(Plastic to Energy(EPC) Project)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404413054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424978"/>
                  </a:ext>
                </a:extLst>
              </a:tr>
            </a:tbl>
          </a:graphicData>
        </a:graphic>
      </p:graphicFrame>
      <p:cxnSp>
        <p:nvCxnSpPr>
          <p:cNvPr id="26" name="Straight Connector 53">
            <a:extLst>
              <a:ext uri="{FF2B5EF4-FFF2-40B4-BE49-F238E27FC236}">
                <a16:creationId xmlns:a16="http://schemas.microsoft.com/office/drawing/2014/main" id="{3857C128-BAC3-42A8-8641-BB7FA1E34866}"/>
              </a:ext>
            </a:extLst>
          </p:cNvPr>
          <p:cNvCxnSpPr>
            <a:cxnSpLocks/>
          </p:cNvCxnSpPr>
          <p:nvPr/>
        </p:nvCxnSpPr>
        <p:spPr>
          <a:xfrm>
            <a:off x="4938630" y="2065442"/>
            <a:ext cx="0" cy="4307334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293750"/>
              </p:ext>
            </p:extLst>
          </p:nvPr>
        </p:nvGraphicFramePr>
        <p:xfrm>
          <a:off x="567322" y="1658462"/>
          <a:ext cx="3979619" cy="40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9619">
                  <a:extLst>
                    <a:ext uri="{9D8B030D-6E8A-4147-A177-3AD203B41FA5}">
                      <a16:colId xmlns:a16="http://schemas.microsoft.com/office/drawing/2014/main" val="1694215795"/>
                    </a:ext>
                  </a:extLst>
                </a:gridCol>
              </a:tblGrid>
              <a:tr h="4094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실행 사업</a:t>
                      </a:r>
                      <a:endParaRPr kumimoji="1" lang="ko-KR" altLang="en-US" sz="1400" b="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66848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96101"/>
              </p:ext>
            </p:extLst>
          </p:nvPr>
        </p:nvGraphicFramePr>
        <p:xfrm>
          <a:off x="5225670" y="1657034"/>
          <a:ext cx="4099986" cy="40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9986">
                  <a:extLst>
                    <a:ext uri="{9D8B030D-6E8A-4147-A177-3AD203B41FA5}">
                      <a16:colId xmlns:a16="http://schemas.microsoft.com/office/drawing/2014/main" val="1694215795"/>
                    </a:ext>
                  </a:extLst>
                </a:gridCol>
              </a:tblGrid>
              <a:tr h="4094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입찰 사업</a:t>
                      </a:r>
                      <a:endParaRPr kumimoji="1" lang="ko-KR" altLang="en-US" sz="1400" b="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66848"/>
                  </a:ext>
                </a:extLst>
              </a:tr>
            </a:tbl>
          </a:graphicData>
        </a:graphic>
      </p:graphicFrame>
      <p:sp>
        <p:nvSpPr>
          <p:cNvPr id="40" name="Rectangle 2">
            <a:extLst>
              <a:ext uri="{FF2B5EF4-FFF2-40B4-BE49-F238E27FC236}">
                <a16:creationId xmlns:a16="http://schemas.microsoft.com/office/drawing/2014/main" id="{5822B5A1-B079-4278-9292-1FB99DB36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1" y="684675"/>
            <a:ext cx="48043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>
                <a:latin typeface="+mn-ea"/>
                <a:ea typeface="+mn-ea"/>
              </a:rPr>
              <a:t>시스템 적용 현황 모니터링 대상 </a:t>
            </a:r>
            <a:r>
              <a:rPr lang="ko-KR" altLang="en-US" sz="1200" b="1" dirty="0" smtClean="0">
                <a:latin typeface="+mn-ea"/>
                <a:ea typeface="+mn-ea"/>
              </a:rPr>
              <a:t>사업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2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latin typeface="+mn-ea"/>
                <a:ea typeface="+mn-ea"/>
              </a:rPr>
              <a:t>22.09</a:t>
            </a:r>
            <a:r>
              <a:rPr lang="ko-KR" altLang="en-US" sz="1200" b="1" dirty="0" smtClean="0">
                <a:latin typeface="+mn-ea"/>
                <a:ea typeface="+mn-ea"/>
              </a:rPr>
              <a:t>월 기준의 </a:t>
            </a:r>
            <a:r>
              <a:rPr lang="en-US" altLang="ko-KR" sz="1200" b="1" dirty="0" smtClean="0">
                <a:latin typeface="+mn-ea"/>
                <a:ea typeface="+mn-ea"/>
              </a:rPr>
              <a:t>E-Space </a:t>
            </a:r>
            <a:r>
              <a:rPr lang="ko-KR" altLang="en-US" sz="1200" b="1" dirty="0">
                <a:latin typeface="+mn-ea"/>
                <a:ea typeface="+mn-ea"/>
              </a:rPr>
              <a:t>시스템 적용 대상 사업은 아래와 같음</a:t>
            </a: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381001" y="1009650"/>
            <a:ext cx="9144000" cy="5561824"/>
          </a:xfrm>
          <a:prstGeom prst="rect">
            <a:avLst/>
          </a:prstGeom>
          <a:noFill/>
          <a:ln w="6350" algn="ctr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90000" rIns="90000" bIns="46800"/>
          <a:lstStyle/>
          <a:p>
            <a:pPr marL="280988" lvl="1" indent="-279400" defTabSz="900113" latinLnBrk="0">
              <a:buClr>
                <a:srgbClr val="004785"/>
              </a:buClr>
              <a:buFont typeface="Wingdings" pitchFamily="2" charset="2"/>
              <a:buChar char="n"/>
            </a:pPr>
            <a:endParaRPr lang="en-GB" altLang="ko-KR" sz="1400" dirty="0">
              <a:solidFill>
                <a:srgbClr val="1F497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766594"/>
              </p:ext>
            </p:extLst>
          </p:nvPr>
        </p:nvGraphicFramePr>
        <p:xfrm>
          <a:off x="5084462" y="2204864"/>
          <a:ext cx="4308971" cy="4116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4239">
                  <a:extLst>
                    <a:ext uri="{9D8B030D-6E8A-4147-A177-3AD203B41FA5}">
                      <a16:colId xmlns:a16="http://schemas.microsoft.com/office/drawing/2014/main" val="3184096653"/>
                    </a:ext>
                  </a:extLst>
                </a:gridCol>
                <a:gridCol w="2715320">
                  <a:extLst>
                    <a:ext uri="{9D8B030D-6E8A-4147-A177-3AD203B41FA5}">
                      <a16:colId xmlns:a16="http://schemas.microsoft.com/office/drawing/2014/main" val="2349528114"/>
                    </a:ext>
                  </a:extLst>
                </a:gridCol>
                <a:gridCol w="502288">
                  <a:extLst>
                    <a:ext uri="{9D8B030D-6E8A-4147-A177-3AD203B41FA5}">
                      <a16:colId xmlns:a16="http://schemas.microsoft.com/office/drawing/2014/main" val="2661402482"/>
                    </a:ext>
                  </a:extLst>
                </a:gridCol>
                <a:gridCol w="567124">
                  <a:extLst>
                    <a:ext uri="{9D8B030D-6E8A-4147-A177-3AD203B41FA5}">
                      <a16:colId xmlns:a16="http://schemas.microsoft.com/office/drawing/2014/main" val="1107162801"/>
                    </a:ext>
                  </a:extLst>
                </a:gridCol>
              </a:tblGrid>
              <a:tr h="3092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1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7A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대상 사업</a:t>
                      </a:r>
                      <a:endParaRPr lang="ko-KR" altLang="en-US" sz="11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7A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시작</a:t>
                      </a:r>
                      <a:endParaRPr lang="ko-KR" altLang="en-US" sz="11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7A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11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7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28293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Y-LPG Terminal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(Vietnam YHP Refrigerated LPG Terminal)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92688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Urban X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UrbanX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Renewable Diesel Refinery Project)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525115"/>
                  </a:ext>
                </a:extLst>
              </a:tr>
              <a:tr h="5324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ENCINA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Encina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Plastic to BTX Project)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</a:t>
                      </a:r>
                      <a:endParaRPr lang="ko-KR" altLang="en-US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379675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방글라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LNG Terminal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Matarbari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LNG Terminal Project)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2023</a:t>
                      </a:r>
                      <a:endParaRPr lang="ko-KR" altLang="en-US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361948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HGEN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대산 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LNG FEED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</a:t>
                      </a:r>
                      <a:endParaRPr lang="en-US" altLang="ko-KR" sz="10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0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현대이앤에프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대산 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LNG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799629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8969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578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12876"/>
                  </a:ext>
                </a:extLst>
              </a:tr>
              <a:tr h="467909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buFont typeface="Wingdings" panose="05000000000000000000" pitchFamily="2" charset="2"/>
                        <a:buNone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413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379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</a:rPr>
              <a:t>#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</a:rPr>
              <a:t>별첨</a:t>
            </a:r>
            <a:endParaRPr lang="ko-KR" altLang="en-US" sz="22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84648" y="2564904"/>
            <a:ext cx="70567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20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1. E-SPACE 3</a:t>
            </a:r>
            <a:r>
              <a:rPr lang="ko-KR" altLang="en-US" sz="20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차 중간 보고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571763"/>
              </p:ext>
            </p:extLst>
          </p:nvPr>
        </p:nvGraphicFramePr>
        <p:xfrm>
          <a:off x="632520" y="684845"/>
          <a:ext cx="8624518" cy="6100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비트맵 이미지" r:id="rId4" imgW="16697160" imgH="11810880" progId="Paint.Picture">
                  <p:embed/>
                </p:oleObj>
              </mc:Choice>
              <mc:Fallback>
                <p:oleObj name="비트맵 이미지" r:id="rId4" imgW="16697160" imgH="11810880" progId="Paint.Picture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520" y="684845"/>
                        <a:ext cx="8624518" cy="6100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018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I. </a:t>
            </a:r>
            <a:r>
              <a:rPr sz="2200" dirty="0">
                <a:solidFill>
                  <a:prstClr val="black"/>
                </a:solidFill>
                <a:latin typeface="맑은 고딕"/>
                <a:ea typeface="맑은 고딕"/>
              </a:rPr>
              <a:t>개요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7" name="모서리가 둥근 직사각형 8"/>
          <p:cNvSpPr/>
          <p:nvPr/>
        </p:nvSpPr>
        <p:spPr>
          <a:xfrm>
            <a:off x="369147" y="1340768"/>
            <a:ext cx="9048350" cy="129614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innerShdw blurRad="152400" dir="13500000">
              <a:sysClr val="window" lastClr="FFFFFF">
                <a:lumMod val="65000"/>
                <a:alpha val="31000"/>
              </a:sysClr>
            </a:innerShdw>
          </a:effectLst>
        </p:spPr>
        <p:txBody>
          <a:bodyPr lIns="91436" tIns="45718" rIns="91436" bIns="45718" rtlCol="0" anchor="ctr"/>
          <a:lstStyle/>
          <a:p>
            <a:pPr algn="ctr" defTabSz="91436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0" kern="0">
              <a:solidFill>
                <a:prstClr val="white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560513" y="1484784"/>
            <a:ext cx="8640959" cy="929445"/>
          </a:xfrm>
          <a:prstGeom prst="roundRect">
            <a:avLst>
              <a:gd name="adj" fmla="val 6947"/>
            </a:avLst>
          </a:prstGeom>
          <a:noFill/>
          <a:ln w="1270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</p:spPr>
        <p:txBody>
          <a:bodyPr wrap="square" lIns="71997" tIns="71997" rIns="71997" bIns="71997" rtlCol="0" anchor="ctr">
            <a:noAutofit/>
          </a:bodyPr>
          <a:lstStyle/>
          <a:p>
            <a:pPr defTabSz="914366" eaLnBrk="0" fontAlgn="auto" latinLnBrk="0" hangingPunct="0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defRPr/>
            </a:pPr>
            <a:endParaRPr kumimoji="0" lang="en-US" altLang="ko-KR" sz="10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366" eaLnBrk="0" fontAlgn="auto" latinLnBrk="0" hangingPunct="0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defRPr/>
            </a:pPr>
            <a:endParaRPr kumimoji="0" lang="en-US" altLang="ko-KR" sz="10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366" eaLnBrk="0" fontAlgn="auto" latinLnBrk="0" hangingPunct="0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defRPr/>
            </a:pPr>
            <a:endParaRPr kumimoji="0" lang="en-US" altLang="ko-KR" sz="10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defTabSz="914366" eaLnBrk="0" fontAlgn="auto" latinLnBrk="0" hangingPunct="0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defRPr/>
            </a:pPr>
            <a:endParaRPr kumimoji="0" lang="en-US" altLang="ko-KR" sz="10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defTabSz="914366" eaLnBrk="0" fontAlgn="auto" latinLnBrk="0" hangingPunct="0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defRPr/>
            </a:pPr>
            <a:endParaRPr kumimoji="0" lang="en-US" altLang="ko-KR" sz="10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defTabSz="914366" eaLnBrk="0" fontAlgn="auto" latinLnBrk="0" hangingPunct="0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defRPr/>
            </a:pPr>
            <a:endParaRPr kumimoji="0" lang="en-US" altLang="ko-KR" sz="10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defTabSz="914366" eaLnBrk="0" fontAlgn="auto" latinLnBrk="0" hangingPunct="0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defRPr/>
            </a:pPr>
            <a:r>
              <a:rPr kumimoji="0" lang="ko-KR" altLang="en-US" sz="1000" b="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endParaRPr kumimoji="0" lang="en-US" altLang="ko-KR" sz="10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33556" y="1582449"/>
            <a:ext cx="4335468" cy="2616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1330275" eaLnBrk="0" fontAlgn="auto" latinLnBrk="0" hangingPunct="0">
              <a:spcBef>
                <a:spcPts val="0"/>
              </a:spcBef>
              <a:spcAft>
                <a:spcPts val="300"/>
              </a:spcAft>
              <a:buSzPct val="100000"/>
              <a:defRPr/>
            </a:pPr>
            <a:r>
              <a:rPr kumimoji="0" lang="ko-KR" altLang="en-US" sz="1100" kern="0" spc="-7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/>
                <a:ea typeface="맑은 고딕"/>
              </a:rPr>
              <a:t>설계 물량 산출 기능 확대 적용 및 </a:t>
            </a:r>
            <a:r>
              <a:rPr kumimoji="0" lang="en-US" altLang="ko-KR" sz="1100" kern="0" spc="-7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/>
                <a:ea typeface="맑은 고딕"/>
              </a:rPr>
              <a:t>3D </a:t>
            </a:r>
            <a:r>
              <a:rPr kumimoji="0" lang="ko-KR" altLang="en-US" sz="1100" kern="0" spc="-7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/>
                <a:ea typeface="맑은 고딕"/>
              </a:rPr>
              <a:t>연계 추가 필요</a:t>
            </a:r>
            <a:endParaRPr kumimoji="0" lang="ko-KR" altLang="en-US" sz="1100" kern="0" spc="-7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0070C0"/>
                  </a:gs>
                </a:gsLst>
                <a:lin ang="5400000" scaled="0"/>
              </a:gradFill>
              <a:latin typeface="맑은 고딕"/>
              <a:ea typeface="맑은 고딕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164833" y="1606575"/>
            <a:ext cx="3892624" cy="26161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1330275" eaLnBrk="0" fontAlgn="auto" latinLnBrk="0" hangingPunct="0">
              <a:spcBef>
                <a:spcPts val="0"/>
              </a:spcBef>
              <a:spcAft>
                <a:spcPts val="300"/>
              </a:spcAft>
              <a:buSzPct val="100000"/>
              <a:defRPr/>
            </a:pPr>
            <a:r>
              <a:rPr kumimoji="0" lang="ko-KR" altLang="en-US" sz="1100" kern="0" spc="-7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/>
                <a:ea typeface="맑은 고딕"/>
              </a:rPr>
              <a:t>데이터 축적을 위한 표준 단위 체계 구축 필요</a:t>
            </a:r>
            <a:endParaRPr kumimoji="0" lang="ko-KR" altLang="en-US" sz="1100" kern="0" spc="-7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0070C0"/>
                  </a:gs>
                </a:gsLst>
                <a:lin ang="5400000" scaled="0"/>
              </a:gradFill>
              <a:latin typeface="맑은 고딕"/>
              <a:ea typeface="맑은 고딕"/>
            </a:endParaRPr>
          </a:p>
        </p:txBody>
      </p:sp>
      <p:sp>
        <p:nvSpPr>
          <p:cNvPr id="95" name="AutoShape 25"/>
          <p:cNvSpPr>
            <a:spLocks noChangeArrowheads="1"/>
          </p:cNvSpPr>
          <p:nvPr/>
        </p:nvSpPr>
        <p:spPr bwMode="auto">
          <a:xfrm>
            <a:off x="5024670" y="1629441"/>
            <a:ext cx="204212" cy="205443"/>
          </a:xfrm>
          <a:prstGeom prst="roundRect">
            <a:avLst>
              <a:gd name="adj" fmla="val 50000"/>
            </a:avLst>
          </a:prstGeom>
          <a:solidFill>
            <a:srgbClr val="1F497D">
              <a:lumMod val="60000"/>
              <a:lumOff val="40000"/>
            </a:srgbClr>
          </a:solidFill>
          <a:ln>
            <a:noFill/>
          </a:ln>
          <a:effectLst/>
        </p:spPr>
        <p:txBody>
          <a:bodyPr wrap="none" lIns="91436" tIns="45718" rIns="91436" bIns="45718" anchor="ctr"/>
          <a:lstStyle/>
          <a:p>
            <a:pPr algn="ctr" defTabSz="914366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0" kern="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96" name="제목 114"/>
          <p:cNvSpPr txBox="1">
            <a:spLocks/>
          </p:cNvSpPr>
          <p:nvPr/>
        </p:nvSpPr>
        <p:spPr>
          <a:xfrm>
            <a:off x="4985395" y="1660112"/>
            <a:ext cx="258731" cy="132671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lIns="91436" tIns="45718" rIns="91436" bIns="45718" anchor="ctr" anchorCtr="0"/>
          <a:lstStyle/>
          <a:p>
            <a:pPr algn="ctr" defTabSz="914366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kern="0" spc="-15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/>
                <a:ea typeface="맑은 고딕"/>
                <a:cs typeface="Arial" pitchFamily="34" charset="0"/>
              </a:rPr>
              <a:t>2</a:t>
            </a:r>
            <a:endParaRPr kumimoji="0" lang="ko-KR" altLang="en-US" sz="1100" kern="0" spc="-150" dirty="0"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맑은 고딕"/>
              <a:ea typeface="맑은 고딕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52966" y="1617130"/>
            <a:ext cx="258731" cy="205443"/>
            <a:chOff x="575371" y="1643418"/>
            <a:chExt cx="258731" cy="205443"/>
          </a:xfrm>
        </p:grpSpPr>
        <p:sp>
          <p:nvSpPr>
            <p:cNvPr id="93" name="AutoShape 25"/>
            <p:cNvSpPr>
              <a:spLocks noChangeArrowheads="1"/>
            </p:cNvSpPr>
            <p:nvPr/>
          </p:nvSpPr>
          <p:spPr bwMode="auto">
            <a:xfrm>
              <a:off x="611156" y="1643418"/>
              <a:ext cx="204212" cy="205443"/>
            </a:xfrm>
            <a:prstGeom prst="roundRect">
              <a:avLst>
                <a:gd name="adj" fmla="val 50000"/>
              </a:avLst>
            </a:prstGeom>
            <a:solidFill>
              <a:srgbClr val="1F497D">
                <a:lumMod val="60000"/>
                <a:lumOff val="40000"/>
              </a:srgbClr>
            </a:solidFill>
            <a:ln>
              <a:noFill/>
            </a:ln>
            <a:effectLst/>
          </p:spPr>
          <p:txBody>
            <a:bodyPr wrap="none" lIns="91436" tIns="45718" rIns="91436" bIns="45718" anchor="ctr"/>
            <a:lstStyle/>
            <a:p>
              <a:pPr algn="ctr" defTabSz="91436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100" b="0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97" name="제목 114"/>
            <p:cNvSpPr txBox="1">
              <a:spLocks/>
            </p:cNvSpPr>
            <p:nvPr/>
          </p:nvSpPr>
          <p:spPr>
            <a:xfrm>
              <a:off x="575371" y="1673134"/>
              <a:ext cx="258731" cy="13267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lIns="91436" tIns="45718" rIns="91436" bIns="45718" anchor="ctr" anchorCtr="0"/>
            <a:lstStyle/>
            <a:p>
              <a:pPr algn="ctr" defTabSz="914366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kern="0" spc="-15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맑은 고딕"/>
                  <a:ea typeface="맑은 고딕"/>
                  <a:cs typeface="Arial" pitchFamily="34" charset="0"/>
                </a:rPr>
                <a:t>1</a:t>
              </a:r>
              <a:r>
                <a:rPr kumimoji="0" lang="ko-KR" altLang="en-US" sz="1100" kern="0" spc="-15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맑은 고딕"/>
                  <a:ea typeface="맑은 고딕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98" name="모서리가 둥근 직사각형 8"/>
          <p:cNvSpPr/>
          <p:nvPr/>
        </p:nvSpPr>
        <p:spPr>
          <a:xfrm>
            <a:off x="374027" y="3477872"/>
            <a:ext cx="9043470" cy="29754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152400" dir="13500000">
              <a:schemeClr val="bg1">
                <a:lumMod val="65000"/>
                <a:alpha val="3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ko-KR" altLang="en-US" sz="110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24" name="오른쪽 화살표 123"/>
          <p:cNvSpPr/>
          <p:nvPr/>
        </p:nvSpPr>
        <p:spPr bwMode="auto">
          <a:xfrm>
            <a:off x="3584848" y="3784363"/>
            <a:ext cx="289126" cy="2418555"/>
          </a:xfrm>
          <a:prstGeom prst="rightArrow">
            <a:avLst>
              <a:gd name="adj1" fmla="val 45180"/>
              <a:gd name="adj2" fmla="val 58932"/>
            </a:avLst>
          </a:prstGeom>
          <a:gradFill>
            <a:gsLst>
              <a:gs pos="0">
                <a:srgbClr val="C00000"/>
              </a:gs>
              <a:gs pos="50000">
                <a:srgbClr val="F79646"/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 defTabSz="914366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defRPr/>
            </a:pPr>
            <a:endParaRPr kumimoji="0" lang="ko-KR" altLang="en-US" sz="500" b="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53347" y="2022281"/>
            <a:ext cx="258731" cy="205443"/>
            <a:chOff x="575371" y="1643418"/>
            <a:chExt cx="258731" cy="205443"/>
          </a:xfrm>
        </p:grpSpPr>
        <p:sp>
          <p:nvSpPr>
            <p:cNvPr id="48" name="AutoShape 25"/>
            <p:cNvSpPr>
              <a:spLocks noChangeArrowheads="1"/>
            </p:cNvSpPr>
            <p:nvPr/>
          </p:nvSpPr>
          <p:spPr bwMode="auto">
            <a:xfrm>
              <a:off x="611156" y="1643418"/>
              <a:ext cx="204212" cy="205443"/>
            </a:xfrm>
            <a:prstGeom prst="roundRect">
              <a:avLst>
                <a:gd name="adj" fmla="val 50000"/>
              </a:avLst>
            </a:prstGeom>
            <a:solidFill>
              <a:srgbClr val="1F497D">
                <a:lumMod val="60000"/>
                <a:lumOff val="40000"/>
              </a:srgbClr>
            </a:solidFill>
            <a:ln>
              <a:noFill/>
            </a:ln>
            <a:effectLst/>
          </p:spPr>
          <p:txBody>
            <a:bodyPr wrap="none" lIns="91436" tIns="45718" rIns="91436" bIns="45718" anchor="ctr"/>
            <a:lstStyle/>
            <a:p>
              <a:pPr algn="ctr" defTabSz="91436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100" b="0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9" name="제목 114"/>
            <p:cNvSpPr txBox="1">
              <a:spLocks/>
            </p:cNvSpPr>
            <p:nvPr/>
          </p:nvSpPr>
          <p:spPr>
            <a:xfrm>
              <a:off x="575371" y="1673134"/>
              <a:ext cx="258731" cy="13267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lIns="91436" tIns="45718" rIns="91436" bIns="45718" anchor="ctr" anchorCtr="0"/>
            <a:lstStyle/>
            <a:p>
              <a:pPr algn="ctr" defTabSz="914366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kern="0" spc="-150" dirty="0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맑은 고딕"/>
                  <a:ea typeface="맑은 고딕"/>
                  <a:cs typeface="Arial" pitchFamily="34" charset="0"/>
                </a:rPr>
                <a:t>3</a:t>
              </a:r>
              <a:r>
                <a:rPr kumimoji="0" lang="ko-KR" altLang="en-US" sz="1100" kern="0" spc="-150" dirty="0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맑은 고딕"/>
                  <a:ea typeface="맑은 고딕"/>
                  <a:cs typeface="Arial" pitchFamily="34" charset="0"/>
                </a:rPr>
                <a:t> </a:t>
              </a:r>
              <a:endParaRPr kumimoji="0" lang="ko-KR" altLang="en-US" sz="1100" kern="0" spc="-15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/>
                <a:ea typeface="맑은 고딕"/>
                <a:cs typeface="Arial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982301" y="2030368"/>
            <a:ext cx="258731" cy="205443"/>
            <a:chOff x="575371" y="1643418"/>
            <a:chExt cx="258731" cy="205443"/>
          </a:xfrm>
        </p:grpSpPr>
        <p:sp>
          <p:nvSpPr>
            <p:cNvPr id="51" name="AutoShape 25"/>
            <p:cNvSpPr>
              <a:spLocks noChangeArrowheads="1"/>
            </p:cNvSpPr>
            <p:nvPr/>
          </p:nvSpPr>
          <p:spPr bwMode="auto">
            <a:xfrm>
              <a:off x="611156" y="1643418"/>
              <a:ext cx="204212" cy="205443"/>
            </a:xfrm>
            <a:prstGeom prst="roundRect">
              <a:avLst>
                <a:gd name="adj" fmla="val 50000"/>
              </a:avLst>
            </a:prstGeom>
            <a:solidFill>
              <a:srgbClr val="1F497D">
                <a:lumMod val="60000"/>
                <a:lumOff val="40000"/>
              </a:srgbClr>
            </a:solidFill>
            <a:ln>
              <a:noFill/>
            </a:ln>
            <a:effectLst/>
          </p:spPr>
          <p:txBody>
            <a:bodyPr wrap="none" lIns="91436" tIns="45718" rIns="91436" bIns="45718" anchor="ctr"/>
            <a:lstStyle/>
            <a:p>
              <a:pPr algn="ctr" defTabSz="91436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100" b="0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2" name="제목 114"/>
            <p:cNvSpPr txBox="1">
              <a:spLocks/>
            </p:cNvSpPr>
            <p:nvPr/>
          </p:nvSpPr>
          <p:spPr>
            <a:xfrm>
              <a:off x="575371" y="1673134"/>
              <a:ext cx="258731" cy="13267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lIns="91436" tIns="45718" rIns="91436" bIns="45718" anchor="ctr" anchorCtr="0"/>
            <a:lstStyle/>
            <a:p>
              <a:pPr algn="ctr" defTabSz="914366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kern="0" spc="-150" dirty="0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맑은 고딕"/>
                  <a:ea typeface="맑은 고딕"/>
                  <a:cs typeface="Arial" pitchFamily="34" charset="0"/>
                </a:rPr>
                <a:t>4</a:t>
              </a:r>
              <a:r>
                <a:rPr kumimoji="0" lang="ko-KR" altLang="en-US" sz="1100" kern="0" spc="-150" dirty="0" smtClean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맑은 고딕"/>
                  <a:ea typeface="맑은 고딕"/>
                  <a:cs typeface="Arial" pitchFamily="34" charset="0"/>
                </a:rPr>
                <a:t> </a:t>
              </a:r>
              <a:endParaRPr kumimoji="0" lang="ko-KR" altLang="en-US" sz="1100" kern="0" spc="-15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831271" y="1984902"/>
            <a:ext cx="4335468" cy="2616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1330275" eaLnBrk="0" fontAlgn="auto" latinLnBrk="0" hangingPunct="0">
              <a:spcBef>
                <a:spcPts val="0"/>
              </a:spcBef>
              <a:spcAft>
                <a:spcPts val="300"/>
              </a:spcAft>
              <a:buSzPct val="100000"/>
              <a:defRPr/>
            </a:pPr>
            <a:r>
              <a:rPr kumimoji="0" lang="ko-KR" altLang="en-US" sz="1100" kern="0" spc="-7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/>
                <a:ea typeface="맑은 고딕"/>
              </a:rPr>
              <a:t>사용자 추가 기능 개선의 요구 발생</a:t>
            </a:r>
            <a:endParaRPr kumimoji="0" lang="ko-KR" altLang="en-US" sz="1100" kern="0" spc="-7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0070C0"/>
                  </a:gs>
                </a:gsLst>
                <a:lin ang="5400000" scaled="0"/>
              </a:gradFill>
              <a:latin typeface="맑은 고딕"/>
              <a:ea typeface="맑은 고딕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162548" y="1982014"/>
            <a:ext cx="3894910" cy="2616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1330275" eaLnBrk="0" fontAlgn="auto" latinLnBrk="0" hangingPunct="0">
              <a:spcBef>
                <a:spcPts val="0"/>
              </a:spcBef>
              <a:spcAft>
                <a:spcPts val="300"/>
              </a:spcAft>
              <a:buSzPct val="100000"/>
              <a:defRPr/>
            </a:pPr>
            <a:r>
              <a:rPr kumimoji="0" lang="ko-KR" altLang="en-US" sz="1100" kern="0" spc="-7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/>
                <a:ea typeface="맑은 고딕"/>
              </a:rPr>
              <a:t>다양한 형태의 사업별 업무 지원 필요</a:t>
            </a:r>
            <a:endParaRPr kumimoji="0" lang="ko-KR" altLang="en-US" sz="1100" kern="0" spc="-7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0070C0"/>
                  </a:gs>
                </a:gsLst>
                <a:lin ang="5400000" scaled="0"/>
              </a:gradFill>
              <a:latin typeface="맑은 고딕"/>
              <a:ea typeface="맑은 고딕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7" y="3512504"/>
            <a:ext cx="2957513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0" name="Straight Connector 242"/>
          <p:cNvCxnSpPr/>
          <p:nvPr/>
        </p:nvCxnSpPr>
        <p:spPr bwMode="auto">
          <a:xfrm>
            <a:off x="7804640" y="3971540"/>
            <a:ext cx="1277715" cy="0"/>
          </a:xfrm>
          <a:prstGeom prst="line">
            <a:avLst/>
          </a:prstGeom>
          <a:ln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45"/>
          <p:cNvSpPr txBox="1">
            <a:spLocks noChangeArrowheads="1"/>
          </p:cNvSpPr>
          <p:nvPr/>
        </p:nvSpPr>
        <p:spPr bwMode="auto">
          <a:xfrm>
            <a:off x="7969454" y="3645024"/>
            <a:ext cx="8968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17649A"/>
                </a:solidFill>
                <a:latin typeface="+mn-ea"/>
                <a:ea typeface="+mn-ea"/>
                <a:cs typeface="Arial" charset="0"/>
              </a:rPr>
              <a:t>표준화</a:t>
            </a:r>
            <a:endParaRPr lang="en-US" sz="1400" b="1" dirty="0">
              <a:solidFill>
                <a:srgbClr val="17649A"/>
              </a:solidFill>
              <a:latin typeface="+mn-ea"/>
              <a:ea typeface="+mn-ea"/>
              <a:cs typeface="Arial" charset="0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7576798" y="3666814"/>
            <a:ext cx="396042" cy="360265"/>
            <a:chOff x="10213905" y="914654"/>
            <a:chExt cx="664749" cy="604698"/>
          </a:xfrm>
        </p:grpSpPr>
        <p:sp>
          <p:nvSpPr>
            <p:cNvPr id="86" name="Oval 23"/>
            <p:cNvSpPr/>
            <p:nvPr/>
          </p:nvSpPr>
          <p:spPr bwMode="auto">
            <a:xfrm rot="20517024">
              <a:off x="10213905" y="914654"/>
              <a:ext cx="640080" cy="594360"/>
            </a:xfrm>
            <a:prstGeom prst="roundRect">
              <a:avLst/>
            </a:prstGeom>
            <a:solidFill>
              <a:srgbClr val="1F497D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0229680" y="1002754"/>
              <a:ext cx="648974" cy="516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ker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현대하모니 L" pitchFamily="18" charset="-127"/>
                  <a:ea typeface="현대하모니 L" pitchFamily="18" charset="-127"/>
                  <a:cs typeface="Arial" pitchFamily="34" charset="0"/>
                </a:rPr>
                <a:t>01</a:t>
              </a:r>
              <a:endParaRPr lang="en-US" altLang="ko-KR" sz="14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현대하모니 L" pitchFamily="18" charset="-127"/>
                <a:ea typeface="현대하모니 L" pitchFamily="18" charset="-127"/>
                <a:cs typeface="Arial" pitchFamily="34" charset="0"/>
              </a:endParaRPr>
            </a:p>
          </p:txBody>
        </p:sp>
      </p:grpSp>
      <p:cxnSp>
        <p:nvCxnSpPr>
          <p:cNvPr id="92" name="Straight Connector 242"/>
          <p:cNvCxnSpPr/>
          <p:nvPr/>
        </p:nvCxnSpPr>
        <p:spPr bwMode="auto">
          <a:xfrm>
            <a:off x="7835387" y="4502103"/>
            <a:ext cx="1277714" cy="0"/>
          </a:xfrm>
          <a:prstGeom prst="line">
            <a:avLst/>
          </a:prstGeom>
          <a:ln>
            <a:solidFill>
              <a:schemeClr val="accent2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 Box 45"/>
          <p:cNvSpPr txBox="1">
            <a:spLocks noChangeArrowheads="1"/>
          </p:cNvSpPr>
          <p:nvPr/>
        </p:nvSpPr>
        <p:spPr bwMode="auto">
          <a:xfrm>
            <a:off x="7983639" y="4175587"/>
            <a:ext cx="93186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17649A"/>
                </a:solidFill>
                <a:latin typeface="+mn-ea"/>
                <a:ea typeface="+mn-ea"/>
                <a:cs typeface="Arial" charset="0"/>
              </a:rPr>
              <a:t>자동화</a:t>
            </a:r>
            <a:endParaRPr lang="en-US" sz="1400" b="1" dirty="0">
              <a:solidFill>
                <a:srgbClr val="17649A"/>
              </a:solidFill>
              <a:latin typeface="+mn-ea"/>
              <a:ea typeface="+mn-ea"/>
              <a:cs typeface="Arial" charset="0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7590989" y="4197377"/>
            <a:ext cx="396043" cy="360265"/>
            <a:chOff x="10213905" y="914654"/>
            <a:chExt cx="664750" cy="604698"/>
          </a:xfrm>
        </p:grpSpPr>
        <p:sp>
          <p:nvSpPr>
            <p:cNvPr id="130" name="Oval 23"/>
            <p:cNvSpPr/>
            <p:nvPr/>
          </p:nvSpPr>
          <p:spPr bwMode="auto">
            <a:xfrm rot="20517024">
              <a:off x="10213905" y="914654"/>
              <a:ext cx="640080" cy="594360"/>
            </a:xfrm>
            <a:prstGeom prst="roundRect">
              <a:avLst/>
            </a:prstGeom>
            <a:solidFill>
              <a:srgbClr val="4780C5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0229679" y="1002754"/>
              <a:ext cx="648976" cy="516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kern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현대하모니 L" pitchFamily="18" charset="-127"/>
                  <a:ea typeface="현대하모니 L" pitchFamily="18" charset="-127"/>
                  <a:cs typeface="Arial" pitchFamily="34" charset="0"/>
                </a:rPr>
                <a:t>02</a:t>
              </a:r>
              <a:endParaRPr lang="en-US" altLang="ko-KR" sz="14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현대하모니 L" pitchFamily="18" charset="-127"/>
                <a:ea typeface="현대하모니 L" pitchFamily="18" charset="-127"/>
                <a:cs typeface="Arial" pitchFamily="34" charset="0"/>
              </a:endParaRPr>
            </a:p>
          </p:txBody>
        </p:sp>
      </p:grpSp>
      <p:cxnSp>
        <p:nvCxnSpPr>
          <p:cNvPr id="133" name="Straight Connector 242"/>
          <p:cNvCxnSpPr/>
          <p:nvPr/>
        </p:nvCxnSpPr>
        <p:spPr bwMode="auto">
          <a:xfrm>
            <a:off x="7718929" y="5078167"/>
            <a:ext cx="1405485" cy="0"/>
          </a:xfrm>
          <a:prstGeom prst="line">
            <a:avLst/>
          </a:prstGeom>
          <a:ln>
            <a:solidFill>
              <a:schemeClr val="accent3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 Box 45"/>
          <p:cNvSpPr txBox="1">
            <a:spLocks noChangeArrowheads="1"/>
          </p:cNvSpPr>
          <p:nvPr/>
        </p:nvSpPr>
        <p:spPr bwMode="auto">
          <a:xfrm>
            <a:off x="7983640" y="4751651"/>
            <a:ext cx="91343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17649A"/>
                </a:solidFill>
                <a:latin typeface="+mn-ea"/>
                <a:ea typeface="+mn-ea"/>
                <a:cs typeface="Arial" charset="0"/>
              </a:rPr>
              <a:t>통합화</a:t>
            </a:r>
            <a:endParaRPr lang="en-US" sz="1400" b="1" dirty="0">
              <a:solidFill>
                <a:srgbClr val="17649A"/>
              </a:solidFill>
              <a:latin typeface="+mn-ea"/>
              <a:ea typeface="+mn-ea"/>
              <a:cs typeface="Arial" charset="0"/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7590988" y="4773441"/>
            <a:ext cx="396037" cy="360265"/>
            <a:chOff x="10213905" y="914654"/>
            <a:chExt cx="664740" cy="604698"/>
          </a:xfrm>
        </p:grpSpPr>
        <p:sp>
          <p:nvSpPr>
            <p:cNvPr id="137" name="Oval 23"/>
            <p:cNvSpPr/>
            <p:nvPr/>
          </p:nvSpPr>
          <p:spPr bwMode="auto">
            <a:xfrm rot="20517024">
              <a:off x="10213905" y="914654"/>
              <a:ext cx="640080" cy="594360"/>
            </a:xfrm>
            <a:prstGeom prst="roundRect">
              <a:avLst/>
            </a:prstGeom>
            <a:solidFill>
              <a:srgbClr val="4F9AB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  <a:latin typeface="현대하모니 M"/>
                <a:ea typeface="현대하모니 M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0229669" y="1002754"/>
              <a:ext cx="648976" cy="516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kern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현대하모니 L" pitchFamily="18" charset="-127"/>
                  <a:ea typeface="현대하모니 L" pitchFamily="18" charset="-127"/>
                  <a:cs typeface="Arial" pitchFamily="34" charset="0"/>
                </a:rPr>
                <a:t>03</a:t>
              </a:r>
              <a:endParaRPr lang="en-US" altLang="ko-KR" sz="14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현대하모니 L" pitchFamily="18" charset="-127"/>
                <a:ea typeface="현대하모니 L" pitchFamily="18" charset="-127"/>
                <a:cs typeface="Arial" pitchFamily="34" charset="0"/>
              </a:endParaRPr>
            </a:p>
          </p:txBody>
        </p:sp>
      </p:grpSp>
      <p:cxnSp>
        <p:nvCxnSpPr>
          <p:cNvPr id="140" name="Straight Connector 242"/>
          <p:cNvCxnSpPr/>
          <p:nvPr/>
        </p:nvCxnSpPr>
        <p:spPr bwMode="auto">
          <a:xfrm>
            <a:off x="7726047" y="5654231"/>
            <a:ext cx="1405485" cy="0"/>
          </a:xfrm>
          <a:prstGeom prst="line">
            <a:avLst/>
          </a:prstGeom>
          <a:ln>
            <a:solidFill>
              <a:schemeClr val="accent2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 Box 45"/>
          <p:cNvSpPr txBox="1">
            <a:spLocks noChangeArrowheads="1"/>
          </p:cNvSpPr>
          <p:nvPr/>
        </p:nvSpPr>
        <p:spPr bwMode="auto">
          <a:xfrm>
            <a:off x="7970990" y="5327715"/>
            <a:ext cx="89534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17649A"/>
                </a:solidFill>
                <a:latin typeface="+mn-ea"/>
                <a:ea typeface="+mn-ea"/>
                <a:cs typeface="Arial" charset="0"/>
              </a:rPr>
              <a:t>축적화</a:t>
            </a:r>
            <a:endParaRPr lang="en-US" sz="1400" b="1" dirty="0">
              <a:solidFill>
                <a:srgbClr val="17649A"/>
              </a:solidFill>
              <a:latin typeface="+mn-ea"/>
              <a:ea typeface="+mn-ea"/>
              <a:cs typeface="Arial" charset="0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7578339" y="5349505"/>
            <a:ext cx="396043" cy="360265"/>
            <a:chOff x="10213905" y="914654"/>
            <a:chExt cx="664750" cy="604698"/>
          </a:xfrm>
        </p:grpSpPr>
        <p:sp>
          <p:nvSpPr>
            <p:cNvPr id="144" name="Oval 23"/>
            <p:cNvSpPr/>
            <p:nvPr/>
          </p:nvSpPr>
          <p:spPr bwMode="auto">
            <a:xfrm rot="20517024">
              <a:off x="10213905" y="914654"/>
              <a:ext cx="640080" cy="594360"/>
            </a:xfrm>
            <a:prstGeom prst="roundRect">
              <a:avLst/>
            </a:prstGeom>
            <a:solidFill>
              <a:srgbClr val="4780C5"/>
            </a:solidFill>
            <a:ln w="1905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0229679" y="1002754"/>
              <a:ext cx="648976" cy="516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kern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현대하모니 L" pitchFamily="18" charset="-127"/>
                  <a:ea typeface="현대하모니 L" pitchFamily="18" charset="-127"/>
                  <a:cs typeface="Arial" pitchFamily="34" charset="0"/>
                </a:rPr>
                <a:t>04</a:t>
              </a:r>
              <a:endParaRPr lang="en-US" altLang="ko-KR" sz="14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현대하모니 L" pitchFamily="18" charset="-127"/>
                <a:ea typeface="현대하모니 L" pitchFamily="18" charset="-127"/>
                <a:cs typeface="Arial" pitchFamily="34" charset="0"/>
              </a:endParaRPr>
            </a:p>
          </p:txBody>
        </p:sp>
      </p:grpSp>
      <p:cxnSp>
        <p:nvCxnSpPr>
          <p:cNvPr id="147" name="Straight Connector 242"/>
          <p:cNvCxnSpPr/>
          <p:nvPr/>
        </p:nvCxnSpPr>
        <p:spPr bwMode="auto">
          <a:xfrm>
            <a:off x="7707617" y="6230295"/>
            <a:ext cx="1405485" cy="0"/>
          </a:xfrm>
          <a:prstGeom prst="line">
            <a:avLst/>
          </a:prstGeom>
          <a:ln>
            <a:solidFill>
              <a:schemeClr val="accent3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 Box 45"/>
          <p:cNvSpPr txBox="1">
            <a:spLocks noChangeArrowheads="1"/>
          </p:cNvSpPr>
          <p:nvPr/>
        </p:nvSpPr>
        <p:spPr bwMode="auto">
          <a:xfrm>
            <a:off x="7970989" y="5903779"/>
            <a:ext cx="12304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17649A"/>
                </a:solidFill>
                <a:latin typeface="+mn-ea"/>
                <a:ea typeface="+mn-ea"/>
                <a:cs typeface="Arial" charset="0"/>
              </a:rPr>
              <a:t>3D </a:t>
            </a:r>
            <a:r>
              <a:rPr lang="ko-KR" altLang="en-US" sz="1400" b="1" dirty="0" smtClean="0">
                <a:solidFill>
                  <a:srgbClr val="17649A"/>
                </a:solidFill>
                <a:latin typeface="+mn-ea"/>
                <a:ea typeface="+mn-ea"/>
                <a:cs typeface="Arial" charset="0"/>
              </a:rPr>
              <a:t>중심설계</a:t>
            </a:r>
            <a:endParaRPr lang="en-US" sz="1400" b="1" dirty="0">
              <a:solidFill>
                <a:srgbClr val="17649A"/>
              </a:solidFill>
              <a:latin typeface="+mn-ea"/>
              <a:ea typeface="+mn-ea"/>
              <a:cs typeface="Arial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7578338" y="5925569"/>
            <a:ext cx="396037" cy="360265"/>
            <a:chOff x="10213905" y="914654"/>
            <a:chExt cx="664740" cy="604698"/>
          </a:xfrm>
        </p:grpSpPr>
        <p:sp>
          <p:nvSpPr>
            <p:cNvPr id="151" name="Oval 23"/>
            <p:cNvSpPr/>
            <p:nvPr/>
          </p:nvSpPr>
          <p:spPr bwMode="auto">
            <a:xfrm rot="20517024">
              <a:off x="10213905" y="914654"/>
              <a:ext cx="640080" cy="594360"/>
            </a:xfrm>
            <a:prstGeom prst="roundRect">
              <a:avLst/>
            </a:prstGeom>
            <a:solidFill>
              <a:srgbClr val="4F9AB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  <a:latin typeface="현대하모니 M"/>
                <a:ea typeface="현대하모니 M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0229669" y="1002754"/>
              <a:ext cx="648976" cy="516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kern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현대하모니 L" pitchFamily="18" charset="-127"/>
                  <a:ea typeface="현대하모니 L" pitchFamily="18" charset="-127"/>
                  <a:cs typeface="Arial" pitchFamily="34" charset="0"/>
                </a:rPr>
                <a:t>05</a:t>
              </a:r>
              <a:endParaRPr lang="en-US" altLang="ko-KR" sz="14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현대하모니 L" pitchFamily="18" charset="-127"/>
                <a:ea typeface="현대하모니 L" pitchFamily="18" charset="-127"/>
                <a:cs typeface="Arial" pitchFamily="34" charset="0"/>
              </a:endParaRPr>
            </a:p>
          </p:txBody>
        </p:sp>
      </p:grpSp>
      <p:sp>
        <p:nvSpPr>
          <p:cNvPr id="156" name="모서리가 둥근 직사각형 155"/>
          <p:cNvSpPr/>
          <p:nvPr/>
        </p:nvSpPr>
        <p:spPr>
          <a:xfrm>
            <a:off x="4035959" y="3717032"/>
            <a:ext cx="3355341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+mn-ea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4035959" y="4225321"/>
            <a:ext cx="3355341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+mn-ea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166649" y="3746478"/>
            <a:ext cx="3093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EPC </a:t>
            </a: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간 데이터 변경 관리 체계 수립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166649" y="4253026"/>
            <a:ext cx="309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defRPr/>
            </a:pP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설계데이터 기반의 </a:t>
            </a:r>
            <a:r>
              <a:rPr lang="en-US" altLang="ko-KR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BOM/BOQ </a:t>
            </a: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관리 체계 구축</a:t>
            </a:r>
            <a:endParaRPr lang="en-US" altLang="ko-KR" sz="1000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4045931" y="4810522"/>
            <a:ext cx="3355341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시스템 통합 기반 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seamless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설계 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&amp;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협업환경 구축</a:t>
            </a:r>
            <a:endParaRPr lang="en-US" altLang="ko-KR" sz="100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4031717" y="5376688"/>
            <a:ext cx="3355341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+mn-ea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2407" y="5380949"/>
            <a:ext cx="3093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defRPr/>
            </a:pP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수행 사업 자료 축적 및 </a:t>
            </a:r>
            <a:r>
              <a:rPr lang="en-US" altLang="ko-KR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AI </a:t>
            </a: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활용 기반 마련</a:t>
            </a:r>
            <a:endParaRPr lang="en-US" altLang="ko-KR" sz="1000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4041689" y="5962650"/>
            <a:ext cx="3355341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3D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기반의 도면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물량 자동화</a:t>
            </a:r>
            <a:endParaRPr lang="en-US" altLang="ko-KR" sz="100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4488" y="908720"/>
            <a:ext cx="9187068" cy="288032"/>
            <a:chOff x="191647" y="1268760"/>
            <a:chExt cx="9187068" cy="288032"/>
          </a:xfrm>
        </p:grpSpPr>
        <p:sp>
          <p:nvSpPr>
            <p:cNvPr id="60" name="직사각형 59"/>
            <p:cNvSpPr/>
            <p:nvPr/>
          </p:nvSpPr>
          <p:spPr>
            <a:xfrm>
              <a:off x="191647" y="1268760"/>
              <a:ext cx="185497" cy="288032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36" tIns="45718" rIns="91436" bIns="45718" rtlCol="0" anchor="ctr"/>
            <a:lstStyle/>
            <a:p>
              <a:pPr algn="ctr" defTabSz="914366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200" kern="0" dirty="0" smtClean="0">
                  <a:solidFill>
                    <a:prstClr val="white"/>
                  </a:solidFill>
                  <a:latin typeface="맑은 고딕"/>
                  <a:ea typeface="맑은 고딕"/>
                </a:rPr>
                <a:t>1</a:t>
              </a:r>
              <a:endParaRPr kumimoji="0" lang="ko-KR" altLang="en-US" sz="1200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16496" y="1268760"/>
              <a:ext cx="8962219" cy="28803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r>
                <a:rPr lang="ko-KR" altLang="en-US" sz="1200" dirty="0">
                  <a:solidFill>
                    <a:prstClr val="black"/>
                  </a:solidFill>
                </a:rPr>
                <a:t>추진 배경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44488" y="2996952"/>
            <a:ext cx="9187068" cy="288032"/>
            <a:chOff x="191647" y="1268760"/>
            <a:chExt cx="9187068" cy="288032"/>
          </a:xfrm>
        </p:grpSpPr>
        <p:sp>
          <p:nvSpPr>
            <p:cNvPr id="64" name="직사각형 63"/>
            <p:cNvSpPr/>
            <p:nvPr/>
          </p:nvSpPr>
          <p:spPr>
            <a:xfrm>
              <a:off x="191647" y="1268760"/>
              <a:ext cx="185497" cy="288032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36" tIns="45718" rIns="91436" bIns="45718" rtlCol="0" anchor="ctr"/>
            <a:lstStyle/>
            <a:p>
              <a:pPr algn="ctr" defTabSz="914366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200" kern="0" dirty="0" smtClean="0">
                  <a:solidFill>
                    <a:prstClr val="white"/>
                  </a:solidFill>
                  <a:latin typeface="맑은 고딕"/>
                  <a:ea typeface="맑은 고딕"/>
                </a:rPr>
                <a:t>2</a:t>
              </a:r>
              <a:endParaRPr kumimoji="0" lang="ko-KR" altLang="en-US" sz="1200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16496" y="1268760"/>
              <a:ext cx="8962219" cy="28803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r>
                <a:rPr lang="ko-KR" altLang="en-US" sz="1200" dirty="0">
                  <a:solidFill>
                    <a:prstClr val="black"/>
                  </a:solidFill>
                </a:rPr>
                <a:t>추진 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목</a:t>
              </a:r>
              <a:r>
                <a:rPr lang="ko-KR" altLang="en-US" sz="1200" dirty="0">
                  <a:solidFill>
                    <a:prstClr val="black"/>
                  </a:solidFill>
                </a:rPr>
                <a:t>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728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344108" y="836425"/>
            <a:ext cx="192612" cy="288032"/>
          </a:xfrm>
          <a:prstGeom prst="rect">
            <a:avLst/>
          </a:prstGeom>
          <a:solidFill>
            <a:srgbClr val="4F81B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436" tIns="45718" rIns="91436" bIns="45718" rtlCol="0" anchor="ctr"/>
          <a:lstStyle/>
          <a:p>
            <a:pPr algn="ctr" defTabSz="914366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 smtClean="0">
                <a:solidFill>
                  <a:prstClr val="white"/>
                </a:solidFill>
                <a:latin typeface="맑은 고딕"/>
                <a:ea typeface="맑은 고딕"/>
              </a:rPr>
              <a:t>3</a:t>
            </a:r>
            <a:endParaRPr kumimoji="0" lang="ko-KR" altLang="en-US" sz="1200" kern="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64808" y="836425"/>
            <a:ext cx="8889885" cy="288032"/>
          </a:xfrm>
          <a:prstGeom prst="rect">
            <a:avLst/>
          </a:prstGeom>
          <a:solidFill>
            <a:srgbClr val="E6E6E6"/>
          </a:solidFill>
          <a:ln w="25400" cap="flat" cmpd="sng" algn="ctr">
            <a:noFill/>
            <a:prstDash val="solid"/>
          </a:ln>
          <a:effectLst/>
        </p:spPr>
        <p:txBody>
          <a:bodyPr lIns="91436" tIns="45718" rIns="91436" bIns="45718" rtlCol="0" anchor="ctr"/>
          <a:lstStyle/>
          <a:p>
            <a:pPr defTabSz="91436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prstClr val="black"/>
                </a:solidFill>
                <a:latin typeface="맑은 고딕"/>
                <a:ea typeface="맑은 고딕"/>
              </a:rPr>
              <a:t>추진 </a:t>
            </a:r>
            <a:r>
              <a:rPr kumimoji="0" lang="ko-KR" altLang="en-US" sz="1200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단계</a:t>
            </a:r>
            <a:endParaRPr kumimoji="0" lang="ko-KR" altLang="en-US" sz="12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48" name="직선 연결선 247"/>
          <p:cNvCxnSpPr/>
          <p:nvPr/>
        </p:nvCxnSpPr>
        <p:spPr>
          <a:xfrm>
            <a:off x="5834680" y="1239687"/>
            <a:ext cx="0" cy="551347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오른쪽 화살표 253"/>
          <p:cNvSpPr/>
          <p:nvPr/>
        </p:nvSpPr>
        <p:spPr>
          <a:xfrm>
            <a:off x="447023" y="1227198"/>
            <a:ext cx="9315301" cy="1460920"/>
          </a:xfrm>
          <a:prstGeom prst="rightArrow">
            <a:avLst>
              <a:gd name="adj1" fmla="val 65907"/>
              <a:gd name="adj2" fmla="val 4388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perspectiveRelaxedModerately">
              <a:rot lat="17690635" lon="0" rev="0"/>
            </a:camera>
            <a:lightRig rig="balanced" dir="t">
              <a:rot lat="0" lon="0" rev="1800000"/>
            </a:lightRig>
          </a:scene3d>
          <a:sp3d extrusionH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62" name="모서리가 둥근 직사각형 261"/>
          <p:cNvSpPr/>
          <p:nvPr/>
        </p:nvSpPr>
        <p:spPr>
          <a:xfrm>
            <a:off x="469609" y="2386630"/>
            <a:ext cx="1644552" cy="4138714"/>
          </a:xfrm>
          <a:prstGeom prst="roundRect">
            <a:avLst>
              <a:gd name="adj" fmla="val 4162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72" name="모서리가 둥근 직사각형 271"/>
          <p:cNvSpPr/>
          <p:nvPr/>
        </p:nvSpPr>
        <p:spPr>
          <a:xfrm>
            <a:off x="514270" y="2466065"/>
            <a:ext cx="1555230" cy="4005987"/>
          </a:xfrm>
          <a:prstGeom prst="roundRect">
            <a:avLst>
              <a:gd name="adj" fmla="val 380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487070" y="2657457"/>
            <a:ext cx="1615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defRPr/>
            </a:pPr>
            <a:r>
              <a:rPr lang="en-US" altLang="ko-KR" spc="0" dirty="0" smtClean="0">
                <a:ln>
                  <a:noFill/>
                </a:ln>
                <a:solidFill>
                  <a:srgbClr val="259297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lang="ko-KR" altLang="en-US" spc="0" dirty="0" smtClean="0">
                <a:ln>
                  <a:noFill/>
                </a:ln>
                <a:solidFill>
                  <a:srgbClr val="259297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차 분석</a:t>
            </a:r>
            <a:r>
              <a:rPr lang="en-US" altLang="ko-KR" spc="0" dirty="0" smtClean="0">
                <a:ln>
                  <a:noFill/>
                </a:ln>
                <a:solidFill>
                  <a:srgbClr val="259297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lang="ko-KR" altLang="en-US" spc="0" dirty="0" smtClean="0">
                <a:ln>
                  <a:noFill/>
                </a:ln>
                <a:solidFill>
                  <a:srgbClr val="259297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설계</a:t>
            </a:r>
            <a:endParaRPr lang="en-US" altLang="ko-KR" spc="0" dirty="0" smtClean="0">
              <a:ln>
                <a:noFill/>
              </a:ln>
              <a:solidFill>
                <a:srgbClr val="259297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>
              <a:defRPr/>
            </a:pPr>
            <a:endParaRPr lang="en-US" altLang="ko-KR" spc="0" dirty="0" smtClean="0">
              <a:ln>
                <a:noFill/>
              </a:ln>
              <a:solidFill>
                <a:srgbClr val="259297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en-US" altLang="ko-KR" spc="0" dirty="0" smtClean="0">
                <a:ln>
                  <a:noFill/>
                </a:ln>
                <a:solidFill>
                  <a:srgbClr val="259297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(‘19.05 ~ ’19.10)</a:t>
            </a:r>
            <a:endParaRPr lang="en-US" altLang="ko-KR" spc="0" dirty="0">
              <a:ln>
                <a:noFill/>
              </a:ln>
              <a:solidFill>
                <a:srgbClr val="259297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519745" y="3429000"/>
            <a:ext cx="154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통합설계 환경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E-Space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분석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/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설계 컨설팅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76" name="모서리가 둥근 직사각형 275"/>
          <p:cNvSpPr/>
          <p:nvPr/>
        </p:nvSpPr>
        <p:spPr>
          <a:xfrm>
            <a:off x="580388" y="4017429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279" name="모서리가 둥근 직사각형 278"/>
          <p:cNvSpPr/>
          <p:nvPr/>
        </p:nvSpPr>
        <p:spPr>
          <a:xfrm>
            <a:off x="580388" y="4370446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635814" y="4005064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기준정보 연계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635814" y="4358081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데이터 관리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580388" y="4736353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635814" y="4723988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문서 관리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297" name="그룹 296"/>
          <p:cNvGrpSpPr/>
          <p:nvPr/>
        </p:nvGrpSpPr>
        <p:grpSpPr>
          <a:xfrm>
            <a:off x="5961112" y="2386630"/>
            <a:ext cx="1644552" cy="4138714"/>
            <a:chOff x="4636624" y="3450586"/>
            <a:chExt cx="1607542" cy="3032844"/>
          </a:xfrm>
        </p:grpSpPr>
        <p:sp>
          <p:nvSpPr>
            <p:cNvPr id="298" name="모서리가 둥근 직사각형 297"/>
            <p:cNvSpPr/>
            <p:nvPr/>
          </p:nvSpPr>
          <p:spPr>
            <a:xfrm>
              <a:off x="4636624" y="3450586"/>
              <a:ext cx="1607542" cy="3032844"/>
            </a:xfrm>
            <a:prstGeom prst="roundRect">
              <a:avLst>
                <a:gd name="adj" fmla="val 4162"/>
              </a:avLst>
            </a:prstGeom>
            <a:solidFill>
              <a:srgbClr val="2CA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299" name="모서리가 둥근 직사각형 298"/>
            <p:cNvSpPr/>
            <p:nvPr/>
          </p:nvSpPr>
          <p:spPr>
            <a:xfrm>
              <a:off x="4680280" y="3519606"/>
              <a:ext cx="1520230" cy="2924772"/>
            </a:xfrm>
            <a:prstGeom prst="roundRect">
              <a:avLst>
                <a:gd name="adj" fmla="val 380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00" name="TextBox 299"/>
          <p:cNvSpPr txBox="1"/>
          <p:nvPr/>
        </p:nvSpPr>
        <p:spPr>
          <a:xfrm>
            <a:off x="6000741" y="2657457"/>
            <a:ext cx="1565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defRPr/>
            </a:pPr>
            <a:r>
              <a:rPr lang="ko-KR" altLang="en-US" spc="0" dirty="0" smtClean="0">
                <a:ln>
                  <a:noFill/>
                </a:ln>
                <a:solidFill>
                  <a:srgbClr val="259297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 구축 </a:t>
            </a:r>
            <a:r>
              <a:rPr lang="en-US" altLang="ko-KR" spc="0" dirty="0" smtClean="0">
                <a:ln>
                  <a:noFill/>
                </a:ln>
                <a:solidFill>
                  <a:srgbClr val="259297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pc="0" dirty="0" smtClean="0">
                <a:ln>
                  <a:noFill/>
                </a:ln>
                <a:solidFill>
                  <a:srgbClr val="259297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단계</a:t>
            </a:r>
            <a:endParaRPr lang="en-US" altLang="ko-KR" spc="0" dirty="0" smtClean="0">
              <a:ln>
                <a:noFill/>
              </a:ln>
              <a:solidFill>
                <a:srgbClr val="259297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en-US" altLang="ko-KR" spc="0" dirty="0" smtClean="0">
                <a:ln>
                  <a:noFill/>
                </a:ln>
                <a:solidFill>
                  <a:srgbClr val="259297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(’20.11 ~ ’21.06)</a:t>
            </a:r>
          </a:p>
        </p:txBody>
      </p:sp>
      <p:sp>
        <p:nvSpPr>
          <p:cNvPr id="301" name="직사각형 300"/>
          <p:cNvSpPr/>
          <p:nvPr/>
        </p:nvSpPr>
        <p:spPr>
          <a:xfrm>
            <a:off x="6011249" y="3532946"/>
            <a:ext cx="154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E-Space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개발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2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단계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BI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혁신과제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/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시스템연계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6071891" y="4377469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6071891" y="4730486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6127318" y="4365104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MR/TBE</a:t>
            </a:r>
            <a:r>
              <a:rPr lang="en-US" altLang="ko-KR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관리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6127318" y="4718121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defRPr/>
            </a:pP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신규 </a:t>
            </a:r>
            <a:r>
              <a:rPr lang="ko-KR" altLang="en-US" sz="1000" spc="0" dirty="0" err="1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자재코드</a:t>
            </a:r>
            <a:endParaRPr lang="en-US" altLang="ko-KR" sz="1000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6071891" y="5096393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6127318" y="5084028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defRPr/>
            </a:pPr>
            <a:r>
              <a:rPr lang="ko-KR" altLang="en-US" sz="1000" spc="0" dirty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통합</a:t>
            </a:r>
            <a:r>
              <a:rPr lang="en-US" altLang="ko-KR" sz="1000" spc="0" dirty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DB </a:t>
            </a:r>
            <a:r>
              <a:rPr lang="ko-KR" altLang="en-US" sz="1000" spc="0" dirty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연계</a:t>
            </a:r>
            <a:endParaRPr lang="en-US" altLang="ko-KR" sz="1000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308" name="그룹 307"/>
          <p:cNvGrpSpPr/>
          <p:nvPr/>
        </p:nvGrpSpPr>
        <p:grpSpPr>
          <a:xfrm>
            <a:off x="7916960" y="2386630"/>
            <a:ext cx="1644552" cy="4138714"/>
            <a:chOff x="6380758" y="3450586"/>
            <a:chExt cx="1607542" cy="3032844"/>
          </a:xfrm>
        </p:grpSpPr>
        <p:sp>
          <p:nvSpPr>
            <p:cNvPr id="309" name="모서리가 둥근 직사각형 308"/>
            <p:cNvSpPr/>
            <p:nvPr/>
          </p:nvSpPr>
          <p:spPr>
            <a:xfrm>
              <a:off x="6380758" y="3450586"/>
              <a:ext cx="1607542" cy="3032844"/>
            </a:xfrm>
            <a:prstGeom prst="roundRect">
              <a:avLst>
                <a:gd name="adj" fmla="val 4162"/>
              </a:avLst>
            </a:prstGeom>
            <a:solidFill>
              <a:srgbClr val="38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6424414" y="3519606"/>
              <a:ext cx="1520230" cy="2924772"/>
            </a:xfrm>
            <a:prstGeom prst="roundRect">
              <a:avLst>
                <a:gd name="adj" fmla="val 380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11" name="TextBox 310"/>
          <p:cNvSpPr txBox="1"/>
          <p:nvPr/>
        </p:nvSpPr>
        <p:spPr>
          <a:xfrm>
            <a:off x="7956895" y="2657457"/>
            <a:ext cx="1564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defRPr/>
            </a:pPr>
            <a:r>
              <a:rPr lang="ko-KR" altLang="en-US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 구축</a:t>
            </a:r>
            <a:endParaRPr lang="en-US" altLang="ko-KR" spc="0" dirty="0" smtClean="0">
              <a:ln>
                <a:noFill/>
              </a:ln>
              <a:solidFill>
                <a:srgbClr val="2F6795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en-US" altLang="ko-KR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r>
              <a:rPr lang="ko-KR" altLang="en-US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단계</a:t>
            </a:r>
            <a:endParaRPr lang="en-US" altLang="ko-KR" spc="0" dirty="0" smtClean="0">
              <a:ln>
                <a:noFill/>
              </a:ln>
              <a:solidFill>
                <a:srgbClr val="2F6795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en-US" altLang="ko-KR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(‘21.12 ~ ’22.09)</a:t>
            </a:r>
            <a:endParaRPr lang="ko-KR" altLang="en-US" spc="0" dirty="0" smtClean="0">
              <a:ln>
                <a:noFill/>
              </a:ln>
              <a:solidFill>
                <a:srgbClr val="2F6795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12" name="직사각형 311"/>
          <p:cNvSpPr/>
          <p:nvPr/>
        </p:nvSpPr>
        <p:spPr>
          <a:xfrm>
            <a:off x="7967096" y="3504371"/>
            <a:ext cx="154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사업 적용 확대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시스템 안정화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/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고도화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8027739" y="4017429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8027739" y="4365104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8083166" y="4035044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Civil</a:t>
            </a: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BOQ </a:t>
            </a: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산출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8083166" y="4382719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전기 </a:t>
            </a:r>
            <a:r>
              <a:rPr lang="en-US" altLang="ko-KR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3D </a:t>
            </a: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물량 연계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8027739" y="4731011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8083166" y="4749782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MMS/EDW </a:t>
            </a: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개선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319" name="그룹 318"/>
          <p:cNvGrpSpPr/>
          <p:nvPr/>
        </p:nvGrpSpPr>
        <p:grpSpPr>
          <a:xfrm>
            <a:off x="1229517" y="1707735"/>
            <a:ext cx="124736" cy="752297"/>
            <a:chOff x="1898959" y="2876550"/>
            <a:chExt cx="106340" cy="641350"/>
          </a:xfrm>
        </p:grpSpPr>
        <p:sp>
          <p:nvSpPr>
            <p:cNvPr id="320" name="자유형 319"/>
            <p:cNvSpPr/>
            <p:nvPr/>
          </p:nvSpPr>
          <p:spPr>
            <a:xfrm>
              <a:off x="1952129" y="2876550"/>
              <a:ext cx="0" cy="641350"/>
            </a:xfrm>
            <a:custGeom>
              <a:avLst/>
              <a:gdLst>
                <a:gd name="connsiteX0" fmla="*/ 0 w 0"/>
                <a:gd name="connsiteY0" fmla="*/ 641350 h 641350"/>
                <a:gd name="connsiteX1" fmla="*/ 0 w 0"/>
                <a:gd name="connsiteY1" fmla="*/ 0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41350">
                  <a:moveTo>
                    <a:pt x="0" y="641350"/>
                  </a:moveTo>
                  <a:lnTo>
                    <a:pt x="0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321" name="타원 320"/>
            <p:cNvSpPr/>
            <p:nvPr/>
          </p:nvSpPr>
          <p:spPr>
            <a:xfrm>
              <a:off x="1898959" y="3403600"/>
              <a:ext cx="106340" cy="106338"/>
            </a:xfrm>
            <a:prstGeom prst="ellipse">
              <a:avLst/>
            </a:prstGeom>
            <a:solidFill>
              <a:srgbClr val="16A7B6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>
                <a:rot lat="0" lon="0" rev="16200000"/>
              </a:lightRig>
            </a:scene3d>
            <a:sp3d>
              <a:bevelT w="38100" h="25400" prst="coolSlant"/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pSp>
        <p:nvGrpSpPr>
          <p:cNvPr id="322" name="그룹 321"/>
          <p:cNvGrpSpPr/>
          <p:nvPr/>
        </p:nvGrpSpPr>
        <p:grpSpPr>
          <a:xfrm>
            <a:off x="880265" y="1196752"/>
            <a:ext cx="823240" cy="824520"/>
            <a:chOff x="1187624" y="1761648"/>
            <a:chExt cx="1281256" cy="1283248"/>
          </a:xfrm>
        </p:grpSpPr>
        <p:pic>
          <p:nvPicPr>
            <p:cNvPr id="323" name="Picture 4" descr="C:\Users\editphoto\Desktop\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359" y="2825760"/>
              <a:ext cx="909786" cy="219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4" name="타원 323"/>
            <p:cNvSpPr/>
            <p:nvPr/>
          </p:nvSpPr>
          <p:spPr bwMode="auto">
            <a:xfrm>
              <a:off x="1187624" y="1761648"/>
              <a:ext cx="1281256" cy="1228096"/>
            </a:xfrm>
            <a:prstGeom prst="ellipse">
              <a:avLst/>
            </a:prstGeom>
            <a:solidFill>
              <a:srgbClr val="25929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25" name="Freeform 6"/>
            <p:cNvSpPr>
              <a:spLocks/>
            </p:cNvSpPr>
            <p:nvPr/>
          </p:nvSpPr>
          <p:spPr bwMode="auto">
            <a:xfrm>
              <a:off x="1318094" y="1772816"/>
              <a:ext cx="1020316" cy="510284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6"/>
            <p:cNvSpPr>
              <a:spLocks/>
            </p:cNvSpPr>
            <p:nvPr/>
          </p:nvSpPr>
          <p:spPr bwMode="auto">
            <a:xfrm>
              <a:off x="1446704" y="1786337"/>
              <a:ext cx="763096" cy="381642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타원 326"/>
            <p:cNvSpPr/>
            <p:nvPr/>
          </p:nvSpPr>
          <p:spPr>
            <a:xfrm>
              <a:off x="1252188" y="2408188"/>
              <a:ext cx="1152128" cy="21602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28" name="직사각형 327"/>
          <p:cNvSpPr/>
          <p:nvPr/>
        </p:nvSpPr>
        <p:spPr>
          <a:xfrm>
            <a:off x="634062" y="1333841"/>
            <a:ext cx="131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2019</a:t>
            </a:r>
            <a:endParaRPr lang="en-US" altLang="ko-KR" sz="24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339" name="그룹 338"/>
          <p:cNvGrpSpPr/>
          <p:nvPr/>
        </p:nvGrpSpPr>
        <p:grpSpPr>
          <a:xfrm>
            <a:off x="6721020" y="1707735"/>
            <a:ext cx="124736" cy="752297"/>
            <a:chOff x="1898959" y="2876550"/>
            <a:chExt cx="106340" cy="641350"/>
          </a:xfrm>
        </p:grpSpPr>
        <p:sp>
          <p:nvSpPr>
            <p:cNvPr id="340" name="자유형 339"/>
            <p:cNvSpPr/>
            <p:nvPr/>
          </p:nvSpPr>
          <p:spPr>
            <a:xfrm>
              <a:off x="1952129" y="2876550"/>
              <a:ext cx="0" cy="641350"/>
            </a:xfrm>
            <a:custGeom>
              <a:avLst/>
              <a:gdLst>
                <a:gd name="connsiteX0" fmla="*/ 0 w 0"/>
                <a:gd name="connsiteY0" fmla="*/ 641350 h 641350"/>
                <a:gd name="connsiteX1" fmla="*/ 0 w 0"/>
                <a:gd name="connsiteY1" fmla="*/ 0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41350">
                  <a:moveTo>
                    <a:pt x="0" y="641350"/>
                  </a:moveTo>
                  <a:lnTo>
                    <a:pt x="0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341" name="타원 340"/>
            <p:cNvSpPr/>
            <p:nvPr/>
          </p:nvSpPr>
          <p:spPr>
            <a:xfrm>
              <a:off x="1898959" y="3403600"/>
              <a:ext cx="106340" cy="106338"/>
            </a:xfrm>
            <a:prstGeom prst="ellipse">
              <a:avLst/>
            </a:prstGeom>
            <a:solidFill>
              <a:srgbClr val="16A7B6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>
                <a:rot lat="0" lon="0" rev="16200000"/>
              </a:lightRig>
            </a:scene3d>
            <a:sp3d>
              <a:bevelT w="38100" h="25400" prst="coolSlant"/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pSp>
        <p:nvGrpSpPr>
          <p:cNvPr id="342" name="그룹 341"/>
          <p:cNvGrpSpPr/>
          <p:nvPr/>
        </p:nvGrpSpPr>
        <p:grpSpPr>
          <a:xfrm>
            <a:off x="8676868" y="1707735"/>
            <a:ext cx="124736" cy="752297"/>
            <a:chOff x="1898959" y="2876550"/>
            <a:chExt cx="106340" cy="641350"/>
          </a:xfrm>
        </p:grpSpPr>
        <p:sp>
          <p:nvSpPr>
            <p:cNvPr id="343" name="자유형 342"/>
            <p:cNvSpPr/>
            <p:nvPr/>
          </p:nvSpPr>
          <p:spPr>
            <a:xfrm>
              <a:off x="1952129" y="2876550"/>
              <a:ext cx="0" cy="641350"/>
            </a:xfrm>
            <a:custGeom>
              <a:avLst/>
              <a:gdLst>
                <a:gd name="connsiteX0" fmla="*/ 0 w 0"/>
                <a:gd name="connsiteY0" fmla="*/ 641350 h 641350"/>
                <a:gd name="connsiteX1" fmla="*/ 0 w 0"/>
                <a:gd name="connsiteY1" fmla="*/ 0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41350">
                  <a:moveTo>
                    <a:pt x="0" y="64135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38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344" name="타원 343"/>
            <p:cNvSpPr/>
            <p:nvPr/>
          </p:nvSpPr>
          <p:spPr>
            <a:xfrm>
              <a:off x="1898959" y="3403600"/>
              <a:ext cx="106340" cy="106338"/>
            </a:xfrm>
            <a:prstGeom prst="ellipse">
              <a:avLst/>
            </a:prstGeom>
            <a:solidFill>
              <a:srgbClr val="387BB2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>
                <a:rot lat="0" lon="0" rev="16200000"/>
              </a:lightRig>
            </a:scene3d>
            <a:sp3d>
              <a:bevelT w="38100" h="25400" prst="coolSlant"/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pSp>
        <p:nvGrpSpPr>
          <p:cNvPr id="345" name="그룹 344"/>
          <p:cNvGrpSpPr/>
          <p:nvPr/>
        </p:nvGrpSpPr>
        <p:grpSpPr>
          <a:xfrm>
            <a:off x="6371768" y="1196752"/>
            <a:ext cx="823240" cy="824520"/>
            <a:chOff x="1187624" y="1761648"/>
            <a:chExt cx="1281256" cy="1283248"/>
          </a:xfrm>
        </p:grpSpPr>
        <p:pic>
          <p:nvPicPr>
            <p:cNvPr id="378" name="Picture 4" descr="C:\Users\editphoto\Desktop\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359" y="2825760"/>
              <a:ext cx="909786" cy="219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0" name="타원 379"/>
            <p:cNvSpPr/>
            <p:nvPr/>
          </p:nvSpPr>
          <p:spPr bwMode="auto">
            <a:xfrm>
              <a:off x="1187624" y="1761648"/>
              <a:ext cx="1281256" cy="1228096"/>
            </a:xfrm>
            <a:prstGeom prst="ellipse">
              <a:avLst/>
            </a:prstGeom>
            <a:solidFill>
              <a:srgbClr val="25929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81" name="Freeform 6"/>
            <p:cNvSpPr>
              <a:spLocks/>
            </p:cNvSpPr>
            <p:nvPr/>
          </p:nvSpPr>
          <p:spPr bwMode="auto">
            <a:xfrm>
              <a:off x="1318094" y="1772816"/>
              <a:ext cx="1020316" cy="510284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6"/>
            <p:cNvSpPr>
              <a:spLocks/>
            </p:cNvSpPr>
            <p:nvPr/>
          </p:nvSpPr>
          <p:spPr bwMode="auto">
            <a:xfrm>
              <a:off x="1446704" y="1786337"/>
              <a:ext cx="763096" cy="381642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타원 382"/>
            <p:cNvSpPr/>
            <p:nvPr/>
          </p:nvSpPr>
          <p:spPr>
            <a:xfrm>
              <a:off x="1252188" y="2408188"/>
              <a:ext cx="1152128" cy="21602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pSp>
        <p:nvGrpSpPr>
          <p:cNvPr id="384" name="그룹 383"/>
          <p:cNvGrpSpPr/>
          <p:nvPr/>
        </p:nvGrpSpPr>
        <p:grpSpPr>
          <a:xfrm>
            <a:off x="8327616" y="1196752"/>
            <a:ext cx="823240" cy="824520"/>
            <a:chOff x="1187624" y="1761648"/>
            <a:chExt cx="1281256" cy="1283248"/>
          </a:xfrm>
        </p:grpSpPr>
        <p:pic>
          <p:nvPicPr>
            <p:cNvPr id="385" name="Picture 4" descr="C:\Users\editphoto\Desktop\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359" y="2825760"/>
              <a:ext cx="909786" cy="219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6" name="타원 385"/>
            <p:cNvSpPr/>
            <p:nvPr/>
          </p:nvSpPr>
          <p:spPr bwMode="auto">
            <a:xfrm>
              <a:off x="1187624" y="1761648"/>
              <a:ext cx="1281256" cy="1228096"/>
            </a:xfrm>
            <a:prstGeom prst="ellipse">
              <a:avLst/>
            </a:prstGeom>
            <a:solidFill>
              <a:srgbClr val="2F679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87" name="Freeform 6"/>
            <p:cNvSpPr>
              <a:spLocks/>
            </p:cNvSpPr>
            <p:nvPr/>
          </p:nvSpPr>
          <p:spPr bwMode="auto">
            <a:xfrm>
              <a:off x="1318094" y="1772816"/>
              <a:ext cx="1020316" cy="510284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Freeform 6"/>
            <p:cNvSpPr>
              <a:spLocks/>
            </p:cNvSpPr>
            <p:nvPr/>
          </p:nvSpPr>
          <p:spPr bwMode="auto">
            <a:xfrm>
              <a:off x="1446704" y="1786337"/>
              <a:ext cx="763096" cy="381642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타원 388"/>
            <p:cNvSpPr/>
            <p:nvPr/>
          </p:nvSpPr>
          <p:spPr>
            <a:xfrm>
              <a:off x="1252188" y="2408188"/>
              <a:ext cx="1152128" cy="21602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90" name="직사각형 389"/>
          <p:cNvSpPr/>
          <p:nvPr/>
        </p:nvSpPr>
        <p:spPr>
          <a:xfrm>
            <a:off x="6125565" y="1333841"/>
            <a:ext cx="131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2021</a:t>
            </a:r>
            <a:endParaRPr lang="en-US" altLang="ko-KR" sz="24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91" name="직사각형 390"/>
          <p:cNvSpPr/>
          <p:nvPr/>
        </p:nvSpPr>
        <p:spPr>
          <a:xfrm>
            <a:off x="8081413" y="1333841"/>
            <a:ext cx="131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2022</a:t>
            </a:r>
            <a:endParaRPr lang="en-US" altLang="ko-KR" sz="24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92" name="모서리가 둥근 직사각형 391"/>
          <p:cNvSpPr/>
          <p:nvPr/>
        </p:nvSpPr>
        <p:spPr>
          <a:xfrm>
            <a:off x="563168" y="5110277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+mn-ea"/>
              </a:rPr>
              <a:t>도면</a:t>
            </a:r>
            <a:r>
              <a:rPr lang="en-US" altLang="ko-KR" sz="1000" dirty="0" smtClean="0">
                <a:latin typeface="+mn-ea"/>
              </a:rPr>
              <a:t>/3D </a:t>
            </a:r>
            <a:r>
              <a:rPr lang="ko-KR" altLang="en-US" sz="1000" dirty="0" smtClean="0">
                <a:latin typeface="+mn-ea"/>
              </a:rPr>
              <a:t>관리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93" name="모서리가 둥근 직사각형 392"/>
          <p:cNvSpPr/>
          <p:nvPr/>
        </p:nvSpPr>
        <p:spPr>
          <a:xfrm>
            <a:off x="548880" y="5470317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+mn-ea"/>
              </a:rPr>
              <a:t>자재코드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물량 관리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95" name="모서리가 둥근 직사각형 394"/>
          <p:cNvSpPr/>
          <p:nvPr/>
        </p:nvSpPr>
        <p:spPr>
          <a:xfrm>
            <a:off x="6055548" y="4027549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  <a:latin typeface="+mn-ea"/>
                <a:cs typeface="Arial" pitchFamily="34" charset="0"/>
              </a:rPr>
              <a:t>BOQ </a:t>
            </a:r>
            <a:r>
              <a:rPr lang="ko-KR" altLang="en-US" sz="1000" dirty="0">
                <a:solidFill>
                  <a:schemeClr val="bg1"/>
                </a:solidFill>
                <a:latin typeface="+mn-ea"/>
                <a:cs typeface="Arial" pitchFamily="34" charset="0"/>
              </a:rPr>
              <a:t>관리</a:t>
            </a:r>
            <a:endParaRPr lang="en-US" altLang="ko-KR" sz="100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398" name="직사각형 397"/>
          <p:cNvSpPr/>
          <p:nvPr/>
        </p:nvSpPr>
        <p:spPr>
          <a:xfrm>
            <a:off x="615490" y="1649191"/>
            <a:ext cx="1315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600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(Q3)</a:t>
            </a:r>
            <a:endParaRPr lang="en-US" altLang="ko-KR" sz="16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2288704" y="2386630"/>
            <a:ext cx="1644552" cy="4138714"/>
          </a:xfrm>
          <a:prstGeom prst="roundRect">
            <a:avLst>
              <a:gd name="adj" fmla="val 4162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333365" y="2480815"/>
            <a:ext cx="1555230" cy="3991238"/>
          </a:xfrm>
          <a:prstGeom prst="roundRect">
            <a:avLst>
              <a:gd name="adj" fmla="val 380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2325695" y="2657457"/>
            <a:ext cx="15859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defRPr/>
            </a:pPr>
            <a:r>
              <a:rPr lang="ko-KR" altLang="en-US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 구축 </a:t>
            </a:r>
            <a:r>
              <a:rPr lang="en-US" altLang="ko-KR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lang="ko-KR" altLang="en-US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단계</a:t>
            </a:r>
            <a:endParaRPr lang="en-US" altLang="ko-KR" spc="0" dirty="0" smtClean="0">
              <a:ln>
                <a:noFill/>
              </a:ln>
              <a:solidFill>
                <a:srgbClr val="2F6795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en-US" altLang="ko-KR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(‘19.12 ~ ’20.06)</a:t>
            </a:r>
            <a:endParaRPr lang="en-US" altLang="ko-KR" spc="0" dirty="0">
              <a:ln>
                <a:noFill/>
              </a:ln>
              <a:solidFill>
                <a:srgbClr val="2F6795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88" name="직사각형 287"/>
          <p:cNvSpPr/>
          <p:nvPr/>
        </p:nvSpPr>
        <p:spPr>
          <a:xfrm>
            <a:off x="2338841" y="3532946"/>
            <a:ext cx="154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E-Space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개발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단계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설계시스템 확장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/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통합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2399484" y="4017429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+mn-ea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2454910" y="4021690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설계 </a:t>
            </a:r>
            <a:r>
              <a:rPr lang="en-US" altLang="ko-KR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Data </a:t>
            </a: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관리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329" name="그룹 328"/>
          <p:cNvGrpSpPr/>
          <p:nvPr/>
        </p:nvGrpSpPr>
        <p:grpSpPr>
          <a:xfrm>
            <a:off x="3048612" y="1707735"/>
            <a:ext cx="124736" cy="752297"/>
            <a:chOff x="1898959" y="2876550"/>
            <a:chExt cx="106340" cy="641350"/>
          </a:xfrm>
        </p:grpSpPr>
        <p:sp>
          <p:nvSpPr>
            <p:cNvPr id="330" name="자유형 329"/>
            <p:cNvSpPr/>
            <p:nvPr/>
          </p:nvSpPr>
          <p:spPr>
            <a:xfrm>
              <a:off x="1952129" y="2876550"/>
              <a:ext cx="0" cy="641350"/>
            </a:xfrm>
            <a:custGeom>
              <a:avLst/>
              <a:gdLst>
                <a:gd name="connsiteX0" fmla="*/ 0 w 0"/>
                <a:gd name="connsiteY0" fmla="*/ 641350 h 641350"/>
                <a:gd name="connsiteX1" fmla="*/ 0 w 0"/>
                <a:gd name="connsiteY1" fmla="*/ 0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41350">
                  <a:moveTo>
                    <a:pt x="0" y="64135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38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331" name="타원 330"/>
            <p:cNvSpPr/>
            <p:nvPr/>
          </p:nvSpPr>
          <p:spPr>
            <a:xfrm>
              <a:off x="1898959" y="3403600"/>
              <a:ext cx="106340" cy="106338"/>
            </a:xfrm>
            <a:prstGeom prst="ellipse">
              <a:avLst/>
            </a:prstGeom>
            <a:solidFill>
              <a:srgbClr val="387BB2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>
                <a:rot lat="0" lon="0" rev="16200000"/>
              </a:lightRig>
            </a:scene3d>
            <a:sp3d>
              <a:bevelT w="38100" h="25400" prst="coolSlant"/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pSp>
        <p:nvGrpSpPr>
          <p:cNvPr id="332" name="그룹 331"/>
          <p:cNvGrpSpPr/>
          <p:nvPr/>
        </p:nvGrpSpPr>
        <p:grpSpPr>
          <a:xfrm>
            <a:off x="2699361" y="1196752"/>
            <a:ext cx="823240" cy="824520"/>
            <a:chOff x="1187624" y="1761648"/>
            <a:chExt cx="1281256" cy="1283248"/>
          </a:xfrm>
        </p:grpSpPr>
        <p:pic>
          <p:nvPicPr>
            <p:cNvPr id="333" name="Picture 4" descr="C:\Users\editphoto\Desktop\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359" y="2825760"/>
              <a:ext cx="909786" cy="219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4" name="타원 333"/>
            <p:cNvSpPr/>
            <p:nvPr/>
          </p:nvSpPr>
          <p:spPr bwMode="auto">
            <a:xfrm>
              <a:off x="1187624" y="1761648"/>
              <a:ext cx="1281256" cy="1228096"/>
            </a:xfrm>
            <a:prstGeom prst="ellipse">
              <a:avLst/>
            </a:prstGeom>
            <a:solidFill>
              <a:srgbClr val="2F679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35" name="Freeform 6"/>
            <p:cNvSpPr>
              <a:spLocks/>
            </p:cNvSpPr>
            <p:nvPr/>
          </p:nvSpPr>
          <p:spPr bwMode="auto">
            <a:xfrm>
              <a:off x="1318094" y="1772816"/>
              <a:ext cx="1020316" cy="510284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6"/>
            <p:cNvSpPr>
              <a:spLocks/>
            </p:cNvSpPr>
            <p:nvPr/>
          </p:nvSpPr>
          <p:spPr bwMode="auto">
            <a:xfrm>
              <a:off x="1446704" y="1786337"/>
              <a:ext cx="763096" cy="381642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타원 336"/>
            <p:cNvSpPr/>
            <p:nvPr/>
          </p:nvSpPr>
          <p:spPr>
            <a:xfrm>
              <a:off x="1252188" y="2408188"/>
              <a:ext cx="1152128" cy="21602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38" name="직사각형 337"/>
          <p:cNvSpPr/>
          <p:nvPr/>
        </p:nvSpPr>
        <p:spPr>
          <a:xfrm>
            <a:off x="2453157" y="1333841"/>
            <a:ext cx="131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2020</a:t>
            </a:r>
            <a:endParaRPr lang="en-US" altLang="ko-KR" sz="24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94" name="모서리가 둥근 직사각형 393"/>
          <p:cNvSpPr/>
          <p:nvPr/>
        </p:nvSpPr>
        <p:spPr>
          <a:xfrm>
            <a:off x="2409456" y="4365104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In-House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통합</a:t>
            </a:r>
            <a:endParaRPr lang="en-US" altLang="ko-KR" sz="100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399" name="직사각형 398"/>
          <p:cNvSpPr/>
          <p:nvPr/>
        </p:nvSpPr>
        <p:spPr>
          <a:xfrm>
            <a:off x="2476066" y="1650286"/>
            <a:ext cx="1315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600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(Q2)</a:t>
            </a:r>
            <a:endParaRPr lang="en-US" altLang="ko-KR" sz="16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107581" y="2386630"/>
            <a:ext cx="1644552" cy="4138714"/>
            <a:chOff x="6380758" y="3450586"/>
            <a:chExt cx="1607542" cy="3032844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6380758" y="3450586"/>
              <a:ext cx="1607542" cy="3032844"/>
            </a:xfrm>
            <a:prstGeom prst="roundRect">
              <a:avLst>
                <a:gd name="adj" fmla="val 4162"/>
              </a:avLst>
            </a:prstGeom>
            <a:solidFill>
              <a:srgbClr val="38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6424414" y="3519606"/>
              <a:ext cx="1520230" cy="2924772"/>
            </a:xfrm>
            <a:prstGeom prst="roundRect">
              <a:avLst>
                <a:gd name="adj" fmla="val 380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4152242" y="2657457"/>
            <a:ext cx="15552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defRPr/>
            </a:pPr>
            <a:r>
              <a:rPr lang="en-US" altLang="ko-KR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차 분석</a:t>
            </a:r>
            <a:r>
              <a:rPr lang="en-US" altLang="ko-KR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lang="ko-KR" altLang="en-US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설계</a:t>
            </a:r>
            <a:endParaRPr lang="en-US" altLang="ko-KR" spc="0" dirty="0" smtClean="0">
              <a:ln>
                <a:noFill/>
              </a:ln>
              <a:solidFill>
                <a:srgbClr val="2F6795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>
              <a:defRPr/>
            </a:pPr>
            <a:endParaRPr lang="en-US" altLang="ko-KR" spc="0" dirty="0" smtClean="0">
              <a:ln>
                <a:noFill/>
              </a:ln>
              <a:solidFill>
                <a:srgbClr val="2F6795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en-US" altLang="ko-KR" spc="0" dirty="0" smtClean="0">
                <a:ln>
                  <a:noFill/>
                </a:ln>
                <a:solidFill>
                  <a:srgbClr val="2F679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(‘19.12 ~ ‘20.07)</a:t>
            </a:r>
            <a:endParaRPr lang="ko-KR" altLang="en-US" spc="0" dirty="0" smtClean="0">
              <a:ln>
                <a:noFill/>
              </a:ln>
              <a:solidFill>
                <a:srgbClr val="2F6795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57717" y="3429000"/>
            <a:ext cx="154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BI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과제 분석 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E-Space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분석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/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설계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218360" y="4017429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218360" y="4370446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273787" y="4005064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BI </a:t>
            </a: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혁신과제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273787" y="4358081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조달</a:t>
            </a:r>
            <a:r>
              <a:rPr lang="en-US" altLang="ko-KR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/</a:t>
            </a: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시공 연계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218360" y="4736353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273787" y="4723988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토목 물량 산출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867489" y="1707735"/>
            <a:ext cx="124736" cy="752297"/>
            <a:chOff x="1898959" y="2876550"/>
            <a:chExt cx="106340" cy="641350"/>
          </a:xfrm>
        </p:grpSpPr>
        <p:sp>
          <p:nvSpPr>
            <p:cNvPr id="118" name="자유형 117"/>
            <p:cNvSpPr/>
            <p:nvPr/>
          </p:nvSpPr>
          <p:spPr>
            <a:xfrm>
              <a:off x="1952129" y="2876550"/>
              <a:ext cx="0" cy="641350"/>
            </a:xfrm>
            <a:custGeom>
              <a:avLst/>
              <a:gdLst>
                <a:gd name="connsiteX0" fmla="*/ 0 w 0"/>
                <a:gd name="connsiteY0" fmla="*/ 641350 h 641350"/>
                <a:gd name="connsiteX1" fmla="*/ 0 w 0"/>
                <a:gd name="connsiteY1" fmla="*/ 0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41350">
                  <a:moveTo>
                    <a:pt x="0" y="64135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387B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1898959" y="3403600"/>
              <a:ext cx="106340" cy="106338"/>
            </a:xfrm>
            <a:prstGeom prst="ellipse">
              <a:avLst/>
            </a:prstGeom>
            <a:solidFill>
              <a:srgbClr val="387BB2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>
                <a:rot lat="0" lon="0" rev="16200000"/>
              </a:lightRig>
            </a:scene3d>
            <a:sp3d>
              <a:bevelT w="38100" h="25400" prst="coolSlant"/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518237" y="1196752"/>
            <a:ext cx="823240" cy="824520"/>
            <a:chOff x="1187624" y="1761648"/>
            <a:chExt cx="1281256" cy="1283248"/>
          </a:xfrm>
        </p:grpSpPr>
        <p:pic>
          <p:nvPicPr>
            <p:cNvPr id="121" name="Picture 4" descr="C:\Users\editphoto\Desktop\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359" y="2825760"/>
              <a:ext cx="909786" cy="219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타원 121"/>
            <p:cNvSpPr/>
            <p:nvPr/>
          </p:nvSpPr>
          <p:spPr bwMode="auto">
            <a:xfrm>
              <a:off x="1187624" y="1761648"/>
              <a:ext cx="1281256" cy="1228096"/>
            </a:xfrm>
            <a:prstGeom prst="ellipse">
              <a:avLst/>
            </a:prstGeom>
            <a:solidFill>
              <a:srgbClr val="2F679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23" name="Freeform 6"/>
            <p:cNvSpPr>
              <a:spLocks/>
            </p:cNvSpPr>
            <p:nvPr/>
          </p:nvSpPr>
          <p:spPr bwMode="auto">
            <a:xfrm>
              <a:off x="1318094" y="1772816"/>
              <a:ext cx="1020316" cy="510284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6"/>
            <p:cNvSpPr>
              <a:spLocks/>
            </p:cNvSpPr>
            <p:nvPr/>
          </p:nvSpPr>
          <p:spPr bwMode="auto">
            <a:xfrm>
              <a:off x="1446704" y="1786337"/>
              <a:ext cx="763096" cy="381642"/>
            </a:xfrm>
            <a:custGeom>
              <a:avLst/>
              <a:gdLst>
                <a:gd name="T0" fmla="*/ 927 w 1854"/>
                <a:gd name="T1" fmla="*/ 0 h 927"/>
                <a:gd name="T2" fmla="*/ 0 w 1854"/>
                <a:gd name="T3" fmla="*/ 927 h 927"/>
                <a:gd name="T4" fmla="*/ 1854 w 1854"/>
                <a:gd name="T5" fmla="*/ 927 h 927"/>
                <a:gd name="T6" fmla="*/ 927 w 185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4" h="927">
                  <a:moveTo>
                    <a:pt x="927" y="0"/>
                  </a:moveTo>
                  <a:cubicBezTo>
                    <a:pt x="415" y="0"/>
                    <a:pt x="0" y="415"/>
                    <a:pt x="0" y="927"/>
                  </a:cubicBezTo>
                  <a:cubicBezTo>
                    <a:pt x="1854" y="927"/>
                    <a:pt x="1854" y="927"/>
                    <a:pt x="1854" y="927"/>
                  </a:cubicBezTo>
                  <a:cubicBezTo>
                    <a:pt x="1854" y="415"/>
                    <a:pt x="1439" y="0"/>
                    <a:pt x="9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1252188" y="2408188"/>
              <a:ext cx="1152128" cy="21602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4272034" y="1333841"/>
            <a:ext cx="131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2020</a:t>
            </a:r>
            <a:endParaRPr lang="en-US" altLang="ko-KR" sz="24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7752520" y="1225327"/>
            <a:ext cx="0" cy="551347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4292471" y="1650286"/>
            <a:ext cx="1315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600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(Q3)</a:t>
            </a:r>
            <a:endParaRPr lang="en-US" altLang="ko-KR" sz="16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4204174" y="5113412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259601" y="5101047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변경</a:t>
            </a:r>
            <a:r>
              <a:rPr lang="en-US" altLang="ko-KR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/</a:t>
            </a: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품질 관리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113636" y="1650286"/>
            <a:ext cx="1315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600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(Q2)</a:t>
            </a:r>
            <a:endParaRPr lang="en-US" altLang="ko-KR" sz="16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4192744" y="5492502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+mn-ea"/>
              </a:rPr>
              <a:t>입찰 물량 관리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133" name="직선 연결선 132"/>
          <p:cNvCxnSpPr/>
          <p:nvPr/>
        </p:nvCxnSpPr>
        <p:spPr>
          <a:xfrm>
            <a:off x="2201456" y="1261140"/>
            <a:ext cx="0" cy="551347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모서리가 둥근 직사각형 133"/>
          <p:cNvSpPr/>
          <p:nvPr/>
        </p:nvSpPr>
        <p:spPr>
          <a:xfrm>
            <a:off x="2409860" y="4725144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BOM/BOQ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관리</a:t>
            </a:r>
            <a:endParaRPr lang="en-US" altLang="ko-KR" sz="100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2417480" y="5090934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BI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혁신과제</a:t>
            </a:r>
            <a:endParaRPr lang="en-US" altLang="ko-KR" sz="100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136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I. </a:t>
            </a:r>
            <a:r>
              <a:rPr sz="2200" dirty="0">
                <a:solidFill>
                  <a:prstClr val="black"/>
                </a:solidFill>
                <a:latin typeface="맑은 고딕"/>
                <a:ea typeface="맑은 고딕"/>
              </a:rPr>
              <a:t>개요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37" name="순서도: 대체 처리 136"/>
          <p:cNvSpPr/>
          <p:nvPr/>
        </p:nvSpPr>
        <p:spPr>
          <a:xfrm flipH="1">
            <a:off x="481455" y="2460032"/>
            <a:ext cx="1663229" cy="4012021"/>
          </a:xfrm>
          <a:prstGeom prst="flowChartAlternateProcess">
            <a:avLst/>
          </a:prstGeom>
          <a:solidFill>
            <a:schemeClr val="bg1">
              <a:lumMod val="65000"/>
              <a:alpha val="67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 rot="18943255">
            <a:off x="143199" y="4520232"/>
            <a:ext cx="230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COMPLETED</a:t>
            </a:r>
            <a:endParaRPr lang="ko-KR" altLang="en-US" sz="2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2419907" y="5466089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SP Tools 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자동화</a:t>
            </a:r>
            <a:endParaRPr lang="en-US" altLang="ko-KR" sz="100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143" name="순서도: 대체 처리 142"/>
          <p:cNvSpPr/>
          <p:nvPr/>
        </p:nvSpPr>
        <p:spPr>
          <a:xfrm flipH="1">
            <a:off x="2288700" y="2476271"/>
            <a:ext cx="1663229" cy="3995781"/>
          </a:xfrm>
          <a:prstGeom prst="flowChartAlternateProcess">
            <a:avLst/>
          </a:prstGeom>
          <a:solidFill>
            <a:schemeClr val="bg1">
              <a:lumMod val="65000"/>
              <a:alpha val="67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 rot="18943255">
            <a:off x="2180680" y="4517232"/>
            <a:ext cx="230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COMPLETED</a:t>
            </a:r>
            <a:endParaRPr lang="ko-KR" altLang="en-US" sz="2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1" name="순서도: 대체 처리 140"/>
          <p:cNvSpPr/>
          <p:nvPr/>
        </p:nvSpPr>
        <p:spPr>
          <a:xfrm flipH="1">
            <a:off x="4088902" y="2476271"/>
            <a:ext cx="1663229" cy="3995782"/>
          </a:xfrm>
          <a:prstGeom prst="flowChartAlternateProcess">
            <a:avLst/>
          </a:prstGeom>
          <a:solidFill>
            <a:schemeClr val="bg1">
              <a:lumMod val="65000"/>
              <a:alpha val="67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 rot="18943255">
            <a:off x="3799918" y="4497311"/>
            <a:ext cx="230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COMPLETED</a:t>
            </a:r>
            <a:endParaRPr lang="ko-KR" altLang="en-US" sz="2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6080189" y="5465084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135616" y="5452719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기능 개선 </a:t>
            </a:r>
            <a:r>
              <a:rPr lang="en-US" altLang="ko-KR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&amp; VOC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101850" y="1650286"/>
            <a:ext cx="1315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600" dirty="0" smtClean="0">
                <a:solidFill>
                  <a:srgbClr val="FFFFFF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현대하모니 M" pitchFamily="18" charset="-127"/>
                <a:ea typeface="HY견고딕" pitchFamily="18" charset="-127"/>
                <a:cs typeface="Arial" pitchFamily="34" charset="0"/>
              </a:rPr>
              <a:t>(Q3)</a:t>
            </a:r>
            <a:endParaRPr lang="en-US" altLang="ko-KR" sz="1600" b="1" dirty="0">
              <a:solidFill>
                <a:srgbClr val="FFFFFF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현대하모니 M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6059079" y="5801050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2CA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+mn-ea"/>
              </a:rPr>
              <a:t>입찰 물량 관리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8031760" y="5445224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087187" y="5463995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000" b="1" spc="0" dirty="0" err="1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UoM</a:t>
            </a:r>
            <a:r>
              <a:rPr lang="en-US" altLang="ko-KR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000" b="1" spc="0" dirty="0" err="1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표준관리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8012087" y="5794800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8067514" y="5813571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000" b="1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….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8031760" y="5072178"/>
            <a:ext cx="1422993" cy="274662"/>
          </a:xfrm>
          <a:prstGeom prst="roundRect">
            <a:avLst>
              <a:gd name="adj" fmla="val 50000"/>
            </a:avLst>
          </a:prstGeom>
          <a:solidFill>
            <a:srgbClr val="38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8087187" y="5090949"/>
            <a:ext cx="1312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J ONLYONE Bold" pitchFamily="18" charset="-127"/>
                <a:ea typeface="CJ ONLYONE Bold" pitchFamily="18" charset="-127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ko-KR" altLang="en-US" sz="1000" spc="0" dirty="0" smtClean="0">
                <a:ln>
                  <a:noFill/>
                </a:ln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검색 엔진 활용</a:t>
            </a:r>
            <a:endParaRPr lang="en-US" altLang="ko-KR" sz="1000" b="1" spc="0" dirty="0">
              <a:ln>
                <a:noFill/>
              </a:ln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5" name="순서도: 대체 처리 154"/>
          <p:cNvSpPr/>
          <p:nvPr/>
        </p:nvSpPr>
        <p:spPr>
          <a:xfrm flipH="1">
            <a:off x="5936548" y="2460031"/>
            <a:ext cx="1663229" cy="4012021"/>
          </a:xfrm>
          <a:prstGeom prst="flowChartAlternateProcess">
            <a:avLst/>
          </a:prstGeom>
          <a:solidFill>
            <a:schemeClr val="bg1">
              <a:lumMod val="65000"/>
              <a:alpha val="67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 rot="18943255">
            <a:off x="5752926" y="4520376"/>
            <a:ext cx="230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+mn-ea"/>
                <a:ea typeface="+mn-ea"/>
              </a:rPr>
              <a:t>COMPLETED</a:t>
            </a:r>
            <a:endParaRPr lang="ko-KR" altLang="en-US" sz="2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832523" y="2307268"/>
            <a:ext cx="1826047" cy="4290084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23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II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추진 범위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344488" y="836712"/>
            <a:ext cx="9187068" cy="288032"/>
            <a:chOff x="191647" y="1268760"/>
            <a:chExt cx="9187068" cy="288032"/>
          </a:xfrm>
        </p:grpSpPr>
        <p:sp>
          <p:nvSpPr>
            <p:cNvPr id="158" name="직사각형 157"/>
            <p:cNvSpPr/>
            <p:nvPr/>
          </p:nvSpPr>
          <p:spPr>
            <a:xfrm>
              <a:off x="191647" y="1268760"/>
              <a:ext cx="185497" cy="288032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1436" tIns="45718" rIns="91436" bIns="45718" rtlCol="0" anchor="ctr"/>
            <a:lstStyle/>
            <a:p>
              <a:pPr algn="ctr" defTabSz="914366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200" kern="0" dirty="0" smtClean="0">
                  <a:solidFill>
                    <a:prstClr val="white"/>
                  </a:solidFill>
                  <a:latin typeface="맑은 고딕"/>
                  <a:ea typeface="맑은 고딕"/>
                </a:rPr>
                <a:t>1</a:t>
              </a:r>
              <a:endParaRPr kumimoji="0" lang="ko-KR" altLang="en-US" sz="1200" kern="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416496" y="1268760"/>
              <a:ext cx="8962219" cy="28803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>
                <a:buClr>
                  <a:prstClr val="black"/>
                </a:buClr>
              </a:pPr>
              <a:r>
                <a:rPr lang="en-US" altLang="ko-KR" sz="1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E-SPACE </a:t>
              </a:r>
              <a:r>
                <a:rPr lang="ko-KR" altLang="en-US" sz="1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구성도</a:t>
              </a:r>
              <a:endPara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3200134" y="1963126"/>
            <a:ext cx="844476" cy="243142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UPV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84832" y="5193911"/>
            <a:ext cx="8253547" cy="1497438"/>
          </a:xfrm>
          <a:prstGeom prst="roundRect">
            <a:avLst>
              <a:gd name="adj" fmla="val 2648"/>
            </a:avLst>
          </a:prstGeom>
          <a:noFill/>
          <a:ln w="3175" cap="flat" cmpd="sng" algn="ctr">
            <a:solidFill>
              <a:srgbClr val="4BACC6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390" tIns="34195" rIns="68390" bIns="34195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4280999" y="5497056"/>
            <a:ext cx="576788" cy="244800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SPPID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567812" y="6147303"/>
            <a:ext cx="576788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SPFN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280999" y="5822179"/>
            <a:ext cx="576788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SPR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281001" y="6147303"/>
            <a:ext cx="576788" cy="244800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S3D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223361" y="5497056"/>
            <a:ext cx="576788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EDW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83775" y="1268760"/>
            <a:ext cx="1172881" cy="1987458"/>
          </a:xfrm>
          <a:prstGeom prst="roundRect">
            <a:avLst>
              <a:gd name="adj" fmla="val 2648"/>
            </a:avLst>
          </a:prstGeom>
          <a:noFill/>
          <a:ln w="3175" cap="flat" cmpd="sng" algn="ctr">
            <a:solidFill>
              <a:srgbClr val="4BACC6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390" tIns="34195" rIns="68390" bIns="34195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845767" y="1962230"/>
            <a:ext cx="844476" cy="244995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Equipment List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845767" y="2805664"/>
            <a:ext cx="844476" cy="244995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Drum Schedule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845767" y="1680468"/>
            <a:ext cx="844476" cy="244995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Line List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845767" y="2523901"/>
            <a:ext cx="844476" cy="244995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Load List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27"/>
          <p:cNvSpPr/>
          <p:nvPr/>
        </p:nvSpPr>
        <p:spPr>
          <a:xfrm>
            <a:off x="1083948" y="2973223"/>
            <a:ext cx="368115" cy="282997"/>
          </a:xfrm>
          <a:prstGeom prst="rect">
            <a:avLst/>
          </a:prstGeom>
        </p:spPr>
        <p:txBody>
          <a:bodyPr wrap="square" lIns="91387" tIns="45694" rIns="91387" bIns="45694">
            <a:spAutoFit/>
          </a:bodyPr>
          <a:lstStyle/>
          <a:p>
            <a:pPr algn="ctr" defTabSz="100855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ea typeface="맑은 고딕" pitchFamily="50" charset="-127"/>
              </a:rPr>
              <a:t>…</a:t>
            </a:r>
          </a:p>
        </p:txBody>
      </p:sp>
      <p:grpSp>
        <p:nvGrpSpPr>
          <p:cNvPr id="116" name="Group 3"/>
          <p:cNvGrpSpPr>
            <a:grpSpLocks/>
          </p:cNvGrpSpPr>
          <p:nvPr/>
        </p:nvGrpSpPr>
        <p:grpSpPr bwMode="auto">
          <a:xfrm>
            <a:off x="713598" y="1315933"/>
            <a:ext cx="1113234" cy="259184"/>
            <a:chOff x="596" y="1824"/>
            <a:chExt cx="1440" cy="562"/>
          </a:xfrm>
        </p:grpSpPr>
        <p:sp>
          <p:nvSpPr>
            <p:cNvPr id="117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Rectangle 5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solidFill>
              <a:srgbClr val="4780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관리</a:t>
              </a:r>
              <a:endParaRPr lang="ko-KR" altLang="en-US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678735" y="3376828"/>
            <a:ext cx="1172881" cy="1681686"/>
          </a:xfrm>
          <a:prstGeom prst="roundRect">
            <a:avLst>
              <a:gd name="adj" fmla="val 2648"/>
            </a:avLst>
          </a:prstGeom>
          <a:noFill/>
          <a:ln w="3175" cap="flat" cmpd="sng" algn="ctr">
            <a:solidFill>
              <a:srgbClr val="4BACC6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390" tIns="34195" rIns="68390" bIns="34195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842936" y="3747711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Tag – Doc Rel.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842936" y="4042786"/>
            <a:ext cx="844476" cy="243142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3D Review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842936" y="4337861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Search Engine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842936" y="4632936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Inconsistency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직사각형 27"/>
          <p:cNvSpPr/>
          <p:nvPr/>
        </p:nvSpPr>
        <p:spPr>
          <a:xfrm>
            <a:off x="1081117" y="4808569"/>
            <a:ext cx="368115" cy="282997"/>
          </a:xfrm>
          <a:prstGeom prst="rect">
            <a:avLst/>
          </a:prstGeom>
        </p:spPr>
        <p:txBody>
          <a:bodyPr wrap="square" lIns="91387" tIns="45694" rIns="91387" bIns="45694">
            <a:spAutoFit/>
          </a:bodyPr>
          <a:lstStyle/>
          <a:p>
            <a:pPr algn="ctr" defTabSz="100855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ea typeface="맑은 고딕" pitchFamily="50" charset="-127"/>
              </a:rPr>
              <a:t>…</a:t>
            </a:r>
          </a:p>
        </p:txBody>
      </p:sp>
      <p:grpSp>
        <p:nvGrpSpPr>
          <p:cNvPr id="125" name="Group 3"/>
          <p:cNvGrpSpPr>
            <a:grpSpLocks/>
          </p:cNvGrpSpPr>
          <p:nvPr/>
        </p:nvGrpSpPr>
        <p:grpSpPr bwMode="auto">
          <a:xfrm>
            <a:off x="708557" y="3423999"/>
            <a:ext cx="1113234" cy="259184"/>
            <a:chOff x="596" y="1824"/>
            <a:chExt cx="1440" cy="562"/>
          </a:xfrm>
        </p:grpSpPr>
        <p:sp>
          <p:nvSpPr>
            <p:cNvPr id="126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Rectangle 5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solidFill>
              <a:srgbClr val="4780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Centric</a:t>
              </a:r>
              <a:endParaRPr lang="ko-KR" altLang="en-US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8" name="Group 3"/>
          <p:cNvGrpSpPr>
            <a:grpSpLocks/>
          </p:cNvGrpSpPr>
          <p:nvPr/>
        </p:nvGrpSpPr>
        <p:grpSpPr bwMode="auto">
          <a:xfrm>
            <a:off x="4378649" y="5148483"/>
            <a:ext cx="1012031" cy="280536"/>
            <a:chOff x="596" y="1833"/>
            <a:chExt cx="1440" cy="553"/>
          </a:xfrm>
        </p:grpSpPr>
        <p:sp>
          <p:nvSpPr>
            <p:cNvPr id="129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Rectangle 5"/>
            <p:cNvSpPr>
              <a:spLocks noChangeArrowheads="1"/>
            </p:cNvSpPr>
            <p:nvPr/>
          </p:nvSpPr>
          <p:spPr bwMode="gray">
            <a:xfrm>
              <a:off x="596" y="1833"/>
              <a:ext cx="1440" cy="480"/>
            </a:xfrm>
            <a:prstGeom prst="rect">
              <a:avLst/>
            </a:prstGeom>
            <a:solidFill>
              <a:srgbClr val="4780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</a:t>
              </a:r>
              <a:r>
                <a:rPr lang="en-US" altLang="ko-KR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연계 관리</a:t>
              </a:r>
              <a:endParaRPr lang="ko-KR" altLang="en-US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1" name="모서리가 둥근 직사각형 130"/>
          <p:cNvSpPr/>
          <p:nvPr/>
        </p:nvSpPr>
        <p:spPr>
          <a:xfrm>
            <a:off x="1226528" y="5822179"/>
            <a:ext cx="576788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Tag Master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855932" y="5497056"/>
            <a:ext cx="576788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PBOQ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1223361" y="6147303"/>
            <a:ext cx="576788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CSM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3573951" y="5822179"/>
            <a:ext cx="576788" cy="244800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SIOP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7588005" y="6147303"/>
            <a:ext cx="767705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Project-Space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7588005" y="5822179"/>
            <a:ext cx="767705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P-Space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776776" y="5427097"/>
            <a:ext cx="2160000" cy="11880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Legacy</a:t>
            </a:r>
            <a:endParaRPr kumimoji="0" lang="ko-KR" altLang="en-US" sz="8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3224808" y="5424784"/>
            <a:ext cx="2676059" cy="11880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b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/>
                <a:ea typeface="맑은 고딕" panose="020B0503020000020004" pitchFamily="50" charset="-127"/>
              </a:rPr>
              <a:t>Solutions</a:t>
            </a:r>
            <a:endParaRPr kumimoji="0" lang="ko-KR" altLang="en-US" sz="800" kern="0" dirty="0"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177136" y="5424784"/>
            <a:ext cx="2613600" cy="11880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b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/>
                <a:ea typeface="맑은 고딕" panose="020B0503020000020004" pitchFamily="50" charset="-127"/>
              </a:rPr>
              <a:t>Spaces I/F</a:t>
            </a:r>
            <a:endParaRPr kumimoji="0" lang="ko-KR" altLang="en-US" sz="800" kern="0" dirty="0"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51834" y="1196934"/>
            <a:ext cx="9065662" cy="5544433"/>
          </a:xfrm>
          <a:prstGeom prst="rect">
            <a:avLst/>
          </a:prstGeom>
          <a:noFill/>
          <a:ln w="25400" cap="flat" cmpd="sng" algn="ctr">
            <a:solidFill>
              <a:srgbClr val="4BACC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7588006" y="5497056"/>
            <a:ext cx="767705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MDM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3035932" y="1268761"/>
            <a:ext cx="1172881" cy="1987457"/>
          </a:xfrm>
          <a:prstGeom prst="roundRect">
            <a:avLst>
              <a:gd name="adj" fmla="val 2648"/>
            </a:avLst>
          </a:prstGeom>
          <a:noFill/>
          <a:ln w="3175" cap="flat" cmpd="sng" algn="ctr">
            <a:solidFill>
              <a:srgbClr val="4BACC6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390" tIns="34195" rIns="68390" bIns="34195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3200134" y="2527225"/>
            <a:ext cx="844476" cy="244995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ISO Index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3200134" y="1682001"/>
            <a:ext cx="844476" cy="243144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3D Comment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3200134" y="2244249"/>
            <a:ext cx="844476" cy="244995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3D Model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7" name="Group 3"/>
          <p:cNvGrpSpPr>
            <a:grpSpLocks/>
          </p:cNvGrpSpPr>
          <p:nvPr/>
        </p:nvGrpSpPr>
        <p:grpSpPr bwMode="auto">
          <a:xfrm>
            <a:off x="3065755" y="1315933"/>
            <a:ext cx="1113234" cy="259184"/>
            <a:chOff x="596" y="1824"/>
            <a:chExt cx="1440" cy="562"/>
          </a:xfrm>
        </p:grpSpPr>
        <p:sp>
          <p:nvSpPr>
            <p:cNvPr id="148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Rectangle 5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solidFill>
              <a:srgbClr val="4780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도면</a:t>
              </a:r>
              <a:r>
                <a:rPr lang="en-US" altLang="ko-KR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/3D</a:t>
              </a:r>
              <a:r>
                <a:rPr lang="ko-KR" altLang="en-US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관리</a:t>
              </a:r>
              <a:endParaRPr lang="ko-KR" altLang="en-US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0" name="직사각형 27"/>
          <p:cNvSpPr/>
          <p:nvPr/>
        </p:nvSpPr>
        <p:spPr>
          <a:xfrm>
            <a:off x="3438315" y="2973223"/>
            <a:ext cx="368115" cy="282997"/>
          </a:xfrm>
          <a:prstGeom prst="rect">
            <a:avLst/>
          </a:prstGeom>
        </p:spPr>
        <p:txBody>
          <a:bodyPr wrap="square" lIns="91387" tIns="45694" rIns="91387" bIns="45694">
            <a:spAutoFit/>
          </a:bodyPr>
          <a:lstStyle/>
          <a:p>
            <a:pPr algn="ctr" defTabSz="100855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ea typeface="맑은 고딕" pitchFamily="50" charset="-127"/>
              </a:rPr>
              <a:t>…</a:t>
            </a: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5547759" y="1269287"/>
            <a:ext cx="1172881" cy="1987458"/>
          </a:xfrm>
          <a:prstGeom prst="roundRect">
            <a:avLst>
              <a:gd name="adj" fmla="val 2648"/>
            </a:avLst>
          </a:prstGeom>
          <a:noFill/>
          <a:ln w="3175" cap="flat" cmpd="sng" algn="ctr">
            <a:solidFill>
              <a:srgbClr val="4BACC6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390" tIns="34195" rIns="68390" bIns="34195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5711961" y="1682368"/>
            <a:ext cx="844476" cy="244995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Material Code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5711961" y="1962488"/>
            <a:ext cx="844476" cy="244995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Specification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5711961" y="2242608"/>
            <a:ext cx="844476" cy="244995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BOM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5711961" y="2522728"/>
            <a:ext cx="844476" cy="244995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BOQ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0" name="직사각형 27"/>
          <p:cNvSpPr/>
          <p:nvPr/>
        </p:nvSpPr>
        <p:spPr>
          <a:xfrm>
            <a:off x="5950142" y="2973750"/>
            <a:ext cx="368115" cy="282997"/>
          </a:xfrm>
          <a:prstGeom prst="rect">
            <a:avLst/>
          </a:prstGeom>
        </p:spPr>
        <p:txBody>
          <a:bodyPr wrap="square" lIns="91387" tIns="45694" rIns="91387" bIns="45694">
            <a:spAutoFit/>
          </a:bodyPr>
          <a:lstStyle/>
          <a:p>
            <a:pPr algn="ctr" defTabSz="100855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ea typeface="맑은 고딕" pitchFamily="50" charset="-127"/>
              </a:rPr>
              <a:t>…</a:t>
            </a:r>
          </a:p>
        </p:txBody>
      </p:sp>
      <p:grpSp>
        <p:nvGrpSpPr>
          <p:cNvPr id="161" name="Group 3"/>
          <p:cNvGrpSpPr>
            <a:grpSpLocks/>
          </p:cNvGrpSpPr>
          <p:nvPr/>
        </p:nvGrpSpPr>
        <p:grpSpPr bwMode="auto">
          <a:xfrm>
            <a:off x="5577582" y="1316460"/>
            <a:ext cx="1113234" cy="259184"/>
            <a:chOff x="596" y="1824"/>
            <a:chExt cx="1440" cy="562"/>
          </a:xfrm>
        </p:grpSpPr>
        <p:sp>
          <p:nvSpPr>
            <p:cNvPr id="162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Rectangle 5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solidFill>
              <a:srgbClr val="4780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8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물량 관리</a:t>
              </a:r>
            </a:p>
          </p:txBody>
        </p:sp>
      </p:grpSp>
      <p:sp>
        <p:nvSpPr>
          <p:cNvPr id="164" name="모서리가 둥근 직사각형 163"/>
          <p:cNvSpPr/>
          <p:nvPr/>
        </p:nvSpPr>
        <p:spPr>
          <a:xfrm>
            <a:off x="5711961" y="2802847"/>
            <a:ext cx="844476" cy="244995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MR/TBE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7761312" y="1269287"/>
            <a:ext cx="1172881" cy="1987458"/>
          </a:xfrm>
          <a:prstGeom prst="roundRect">
            <a:avLst>
              <a:gd name="adj" fmla="val 2648"/>
            </a:avLst>
          </a:prstGeom>
          <a:noFill/>
          <a:ln w="3175" cap="flat" cmpd="sng" algn="ctr">
            <a:solidFill>
              <a:srgbClr val="4BACC6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390" tIns="34195" rIns="68390" bIns="34195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7925929" y="1682368"/>
            <a:ext cx="844476" cy="244995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Standard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7925929" y="1962487"/>
            <a:ext cx="844476" cy="244995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BOM/BOQ Revision Compare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7925929" y="2242606"/>
            <a:ext cx="844476" cy="244995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MR Compare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7925929" y="2522725"/>
            <a:ext cx="844476" cy="244995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Monitoring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0" name="직사각형 27"/>
          <p:cNvSpPr/>
          <p:nvPr/>
        </p:nvSpPr>
        <p:spPr>
          <a:xfrm>
            <a:off x="8164110" y="2973750"/>
            <a:ext cx="368115" cy="282997"/>
          </a:xfrm>
          <a:prstGeom prst="rect">
            <a:avLst/>
          </a:prstGeom>
        </p:spPr>
        <p:txBody>
          <a:bodyPr wrap="square" lIns="91387" tIns="45694" rIns="91387" bIns="45694">
            <a:spAutoFit/>
          </a:bodyPr>
          <a:lstStyle/>
          <a:p>
            <a:pPr algn="ctr" defTabSz="100855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ea typeface="맑은 고딕" pitchFamily="50" charset="-127"/>
              </a:rPr>
              <a:t>…</a:t>
            </a:r>
          </a:p>
        </p:txBody>
      </p:sp>
      <p:grpSp>
        <p:nvGrpSpPr>
          <p:cNvPr id="171" name="Group 3"/>
          <p:cNvGrpSpPr>
            <a:grpSpLocks/>
          </p:cNvGrpSpPr>
          <p:nvPr/>
        </p:nvGrpSpPr>
        <p:grpSpPr bwMode="auto">
          <a:xfrm>
            <a:off x="7791550" y="1316460"/>
            <a:ext cx="1113234" cy="259184"/>
            <a:chOff x="596" y="1824"/>
            <a:chExt cx="1440" cy="562"/>
          </a:xfrm>
        </p:grpSpPr>
        <p:sp>
          <p:nvSpPr>
            <p:cNvPr id="172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Rectangle 5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solidFill>
              <a:srgbClr val="4780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 관리</a:t>
              </a:r>
              <a:endParaRPr lang="ko-KR" altLang="en-US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4" name="모서리가 둥근 직사각형 173"/>
          <p:cNvSpPr/>
          <p:nvPr/>
        </p:nvSpPr>
        <p:spPr>
          <a:xfrm>
            <a:off x="7925929" y="2802846"/>
            <a:ext cx="844476" cy="244995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Revision Log Sheet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1854015" y="6147303"/>
            <a:ext cx="576788" cy="244800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ABOQ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3573951" y="5497056"/>
            <a:ext cx="576788" cy="244800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SPF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178" name="그룹 1"/>
          <p:cNvGrpSpPr/>
          <p:nvPr/>
        </p:nvGrpSpPr>
        <p:grpSpPr>
          <a:xfrm>
            <a:off x="3801437" y="990425"/>
            <a:ext cx="2166454" cy="260917"/>
            <a:chOff x="-910379" y="1420660"/>
            <a:chExt cx="1627689" cy="185656"/>
          </a:xfrm>
        </p:grpSpPr>
        <p:sp>
          <p:nvSpPr>
            <p:cNvPr id="179" name="직사각형 23">
              <a:extLst>
                <a:ext uri="{FF2B5EF4-FFF2-40B4-BE49-F238E27FC236}">
                  <a16:creationId xmlns:a16="http://schemas.microsoft.com/office/drawing/2014/main" id="{5A2CC1D1-6271-4967-BED8-1BDF3315175A}"/>
                </a:ext>
              </a:extLst>
            </p:cNvPr>
            <p:cNvSpPr/>
            <p:nvPr/>
          </p:nvSpPr>
          <p:spPr bwMode="ltGray">
            <a:xfrm>
              <a:off x="-910379" y="1420660"/>
              <a:ext cx="1627689" cy="185656"/>
            </a:xfrm>
            <a:prstGeom prst="rect">
              <a:avLst/>
            </a:prstGeom>
            <a:solidFill>
              <a:srgbClr val="3CA2BE"/>
            </a:solidFill>
            <a:ln w="31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                            </a:t>
              </a:r>
            </a:p>
          </p:txBody>
        </p:sp>
        <p:pic>
          <p:nvPicPr>
            <p:cNvPr id="180" name="Picture 3" descr="D:\lg_gnb_es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70889" y="1442666"/>
              <a:ext cx="1520576" cy="155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1" name="모서리가 둥근 직사각형 180"/>
          <p:cNvSpPr/>
          <p:nvPr/>
        </p:nvSpPr>
        <p:spPr>
          <a:xfrm>
            <a:off x="3041344" y="3380468"/>
            <a:ext cx="1172881" cy="1673364"/>
          </a:xfrm>
          <a:prstGeom prst="roundRect">
            <a:avLst>
              <a:gd name="adj" fmla="val 2648"/>
            </a:avLst>
          </a:prstGeom>
          <a:noFill/>
          <a:ln w="3175" cap="flat" cmpd="sng" algn="ctr">
            <a:solidFill>
              <a:srgbClr val="4BACC6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390" tIns="34195" rIns="68390" bIns="34195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3205545" y="3793709"/>
            <a:ext cx="844476" cy="243142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Facility Mapping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4" name="직사각형 27"/>
          <p:cNvSpPr/>
          <p:nvPr/>
        </p:nvSpPr>
        <p:spPr>
          <a:xfrm>
            <a:off x="3443726" y="4827452"/>
            <a:ext cx="368115" cy="282997"/>
          </a:xfrm>
          <a:prstGeom prst="rect">
            <a:avLst/>
          </a:prstGeom>
        </p:spPr>
        <p:txBody>
          <a:bodyPr wrap="square" lIns="91387" tIns="45694" rIns="91387" bIns="45694">
            <a:spAutoFit/>
          </a:bodyPr>
          <a:lstStyle/>
          <a:p>
            <a:pPr algn="ctr" defTabSz="100855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ea typeface="맑은 고딕" pitchFamily="50" charset="-127"/>
              </a:rPr>
              <a:t>…</a:t>
            </a:r>
          </a:p>
        </p:txBody>
      </p:sp>
      <p:grpSp>
        <p:nvGrpSpPr>
          <p:cNvPr id="185" name="Group 3"/>
          <p:cNvGrpSpPr>
            <a:grpSpLocks/>
          </p:cNvGrpSpPr>
          <p:nvPr/>
        </p:nvGrpSpPr>
        <p:grpSpPr bwMode="auto">
          <a:xfrm>
            <a:off x="3071166" y="3427640"/>
            <a:ext cx="1113234" cy="259184"/>
            <a:chOff x="596" y="1824"/>
            <a:chExt cx="1440" cy="562"/>
          </a:xfrm>
        </p:grpSpPr>
        <p:sp>
          <p:nvSpPr>
            <p:cNvPr id="186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Rectangle 5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solidFill>
              <a:srgbClr val="4780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 정보</a:t>
              </a:r>
              <a:endParaRPr lang="ko-KR" altLang="en-US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8" name="모서리가 둥근 직사각형 187"/>
          <p:cNvSpPr/>
          <p:nvPr/>
        </p:nvSpPr>
        <p:spPr>
          <a:xfrm>
            <a:off x="6604634" y="5822179"/>
            <a:ext cx="767705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D-Space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6605458" y="6147303"/>
            <a:ext cx="767705" cy="244800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PP-Space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6605729" y="5497056"/>
            <a:ext cx="767705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C-Space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1" name="모서리가 둥근 직사각형 190"/>
          <p:cNvSpPr/>
          <p:nvPr/>
        </p:nvSpPr>
        <p:spPr>
          <a:xfrm>
            <a:off x="1855931" y="5822179"/>
            <a:ext cx="576788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Level Sketch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3205545" y="4077072"/>
            <a:ext cx="844476" cy="243142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MDR Template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3200134" y="2810202"/>
            <a:ext cx="844476" cy="244995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PID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845767" y="2243992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Instrument MDB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" name="모서리가 둥근 직사각형 194"/>
          <p:cNvSpPr/>
          <p:nvPr/>
        </p:nvSpPr>
        <p:spPr>
          <a:xfrm>
            <a:off x="3205545" y="4649150"/>
            <a:ext cx="844476" cy="244995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M/G – C/C Mapping Rule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5561624" y="3373532"/>
            <a:ext cx="1172881" cy="1681686"/>
          </a:xfrm>
          <a:prstGeom prst="roundRect">
            <a:avLst>
              <a:gd name="adj" fmla="val 2648"/>
            </a:avLst>
          </a:prstGeom>
          <a:noFill/>
          <a:ln w="3175" cap="flat" cmpd="sng" algn="ctr">
            <a:solidFill>
              <a:srgbClr val="4BACC6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390" tIns="34195" rIns="68390" bIns="34195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9" name="모서리가 둥근 직사각형 208"/>
          <p:cNvSpPr/>
          <p:nvPr/>
        </p:nvSpPr>
        <p:spPr>
          <a:xfrm>
            <a:off x="5724880" y="3747711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Civil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직사각형 27"/>
          <p:cNvSpPr/>
          <p:nvPr/>
        </p:nvSpPr>
        <p:spPr>
          <a:xfrm>
            <a:off x="5964006" y="4805274"/>
            <a:ext cx="368115" cy="282997"/>
          </a:xfrm>
          <a:prstGeom prst="rect">
            <a:avLst/>
          </a:prstGeom>
        </p:spPr>
        <p:txBody>
          <a:bodyPr wrap="square" lIns="91387" tIns="45694" rIns="91387" bIns="45694">
            <a:spAutoFit/>
          </a:bodyPr>
          <a:lstStyle/>
          <a:p>
            <a:pPr algn="ctr" defTabSz="100855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ea typeface="맑은 고딕" pitchFamily="50" charset="-127"/>
              </a:rPr>
              <a:t>…</a:t>
            </a:r>
          </a:p>
        </p:txBody>
      </p:sp>
      <p:grpSp>
        <p:nvGrpSpPr>
          <p:cNvPr id="212" name="Group 3"/>
          <p:cNvGrpSpPr>
            <a:grpSpLocks/>
          </p:cNvGrpSpPr>
          <p:nvPr/>
        </p:nvGrpSpPr>
        <p:grpSpPr bwMode="auto">
          <a:xfrm>
            <a:off x="5591446" y="3420704"/>
            <a:ext cx="1113234" cy="259184"/>
            <a:chOff x="596" y="1824"/>
            <a:chExt cx="1440" cy="562"/>
          </a:xfrm>
        </p:grpSpPr>
        <p:sp>
          <p:nvSpPr>
            <p:cNvPr id="213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Rectangle 5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solidFill>
              <a:srgbClr val="264B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800" kern="0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물량 산출</a:t>
              </a:r>
              <a:endParaRPr lang="ko-KR" altLang="en-US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8" name="모서리가 둥근 직사각형 217"/>
          <p:cNvSpPr/>
          <p:nvPr/>
        </p:nvSpPr>
        <p:spPr>
          <a:xfrm>
            <a:off x="8865732" y="180533"/>
            <a:ext cx="576789" cy="152123"/>
          </a:xfrm>
          <a:prstGeom prst="roundRect">
            <a:avLst>
              <a:gd name="adj" fmla="val 2648"/>
            </a:avLst>
          </a:prstGeom>
          <a:solidFill>
            <a:srgbClr val="1F497D">
              <a:lumMod val="20000"/>
              <a:lumOff val="8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70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구축 완료</a:t>
            </a:r>
            <a:endParaRPr kumimoji="0" lang="ko-KR" altLang="en-US" sz="70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9" name="모서리가 둥근 직사각형 218"/>
          <p:cNvSpPr/>
          <p:nvPr/>
        </p:nvSpPr>
        <p:spPr>
          <a:xfrm>
            <a:off x="8865732" y="365700"/>
            <a:ext cx="576789" cy="152123"/>
          </a:xfrm>
          <a:prstGeom prst="roundRect">
            <a:avLst>
              <a:gd name="adj" fmla="val 2648"/>
            </a:avLst>
          </a:prstGeom>
          <a:solidFill>
            <a:srgbClr val="9BBB59">
              <a:lumMod val="40000"/>
              <a:lumOff val="60000"/>
            </a:srgbClr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7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 개발 대상</a:t>
            </a:r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4966244" y="5497056"/>
            <a:ext cx="576788" cy="244800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SPEL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4967261" y="6147303"/>
            <a:ext cx="576788" cy="244800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SPI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4966243" y="5822180"/>
            <a:ext cx="576788" cy="244800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SPMAT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8" name="모서리가 둥근 직사각형 227"/>
          <p:cNvSpPr/>
          <p:nvPr/>
        </p:nvSpPr>
        <p:spPr>
          <a:xfrm>
            <a:off x="5724880" y="4042786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Elec. 3D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5724880" y="4337861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Arch.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39" name="모서리가 둥근 직사각형 238"/>
          <p:cNvSpPr/>
          <p:nvPr/>
        </p:nvSpPr>
        <p:spPr>
          <a:xfrm>
            <a:off x="5724880" y="4632936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C&amp;I 3D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9" name="모서리가 둥근 직사각형 248"/>
          <p:cNvSpPr/>
          <p:nvPr/>
        </p:nvSpPr>
        <p:spPr>
          <a:xfrm>
            <a:off x="3203088" y="4358487"/>
            <a:ext cx="844476" cy="243142"/>
          </a:xfrm>
          <a:prstGeom prst="roundRect">
            <a:avLst>
              <a:gd name="adj" fmla="val 2648"/>
            </a:avLst>
          </a:prstGeom>
          <a:solidFill>
            <a:srgbClr val="C6D9F1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Materials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7766003" y="3372145"/>
            <a:ext cx="1172881" cy="1681686"/>
          </a:xfrm>
          <a:prstGeom prst="roundRect">
            <a:avLst>
              <a:gd name="adj" fmla="val 2648"/>
            </a:avLst>
          </a:prstGeom>
          <a:noFill/>
          <a:ln w="3175" cap="flat" cmpd="sng" algn="ctr">
            <a:solidFill>
              <a:srgbClr val="4BACC6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68390" tIns="34195" rIns="68390" bIns="34195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7" name="직사각형 27"/>
          <p:cNvSpPr/>
          <p:nvPr/>
        </p:nvSpPr>
        <p:spPr>
          <a:xfrm>
            <a:off x="8178935" y="4786665"/>
            <a:ext cx="368115" cy="282997"/>
          </a:xfrm>
          <a:prstGeom prst="rect">
            <a:avLst/>
          </a:prstGeom>
        </p:spPr>
        <p:txBody>
          <a:bodyPr wrap="square" lIns="91387" tIns="45694" rIns="91387" bIns="45694">
            <a:spAutoFit/>
          </a:bodyPr>
          <a:lstStyle/>
          <a:p>
            <a:pPr algn="ctr" defTabSz="100855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prstClr val="black"/>
                </a:solidFill>
                <a:ea typeface="맑은 고딕" pitchFamily="50" charset="-127"/>
              </a:rPr>
              <a:t>…</a:t>
            </a:r>
          </a:p>
        </p:txBody>
      </p:sp>
      <p:grpSp>
        <p:nvGrpSpPr>
          <p:cNvPr id="198" name="Group 3"/>
          <p:cNvGrpSpPr>
            <a:grpSpLocks/>
          </p:cNvGrpSpPr>
          <p:nvPr/>
        </p:nvGrpSpPr>
        <p:grpSpPr bwMode="auto">
          <a:xfrm>
            <a:off x="7801302" y="3401549"/>
            <a:ext cx="1113234" cy="259184"/>
            <a:chOff x="596" y="1824"/>
            <a:chExt cx="1440" cy="562"/>
          </a:xfrm>
        </p:grpSpPr>
        <p:sp>
          <p:nvSpPr>
            <p:cNvPr id="210" name="Freeform 4"/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>
                <a:gd name="T0" fmla="*/ 1270 w 1120"/>
                <a:gd name="T1" fmla="*/ 190 h 252"/>
                <a:gd name="T2" fmla="*/ 1265 w 1120"/>
                <a:gd name="T3" fmla="*/ 188 h 252"/>
                <a:gd name="T4" fmla="*/ 1247 w 1120"/>
                <a:gd name="T5" fmla="*/ 185 h 252"/>
                <a:gd name="T6" fmla="*/ 1218 w 1120"/>
                <a:gd name="T7" fmla="*/ 181 h 252"/>
                <a:gd name="T8" fmla="*/ 1177 w 1120"/>
                <a:gd name="T9" fmla="*/ 175 h 252"/>
                <a:gd name="T10" fmla="*/ 1125 w 1120"/>
                <a:gd name="T11" fmla="*/ 167 h 252"/>
                <a:gd name="T12" fmla="*/ 1064 w 1120"/>
                <a:gd name="T13" fmla="*/ 160 h 252"/>
                <a:gd name="T14" fmla="*/ 993 w 1120"/>
                <a:gd name="T15" fmla="*/ 154 h 252"/>
                <a:gd name="T16" fmla="*/ 914 w 1120"/>
                <a:gd name="T17" fmla="*/ 148 h 252"/>
                <a:gd name="T18" fmla="*/ 828 w 1120"/>
                <a:gd name="T19" fmla="*/ 143 h 252"/>
                <a:gd name="T20" fmla="*/ 733 w 1120"/>
                <a:gd name="T21" fmla="*/ 139 h 252"/>
                <a:gd name="T22" fmla="*/ 630 w 1120"/>
                <a:gd name="T23" fmla="*/ 139 h 252"/>
                <a:gd name="T24" fmla="*/ 528 w 1120"/>
                <a:gd name="T25" fmla="*/ 139 h 252"/>
                <a:gd name="T26" fmla="*/ 435 w 1120"/>
                <a:gd name="T27" fmla="*/ 143 h 252"/>
                <a:gd name="T28" fmla="*/ 349 w 1120"/>
                <a:gd name="T29" fmla="*/ 148 h 252"/>
                <a:gd name="T30" fmla="*/ 270 w 1120"/>
                <a:gd name="T31" fmla="*/ 154 h 252"/>
                <a:gd name="T32" fmla="*/ 202 w 1120"/>
                <a:gd name="T33" fmla="*/ 160 h 252"/>
                <a:gd name="T34" fmla="*/ 143 w 1120"/>
                <a:gd name="T35" fmla="*/ 167 h 252"/>
                <a:gd name="T36" fmla="*/ 93 w 1120"/>
                <a:gd name="T37" fmla="*/ 175 h 252"/>
                <a:gd name="T38" fmla="*/ 52 w 1120"/>
                <a:gd name="T39" fmla="*/ 181 h 252"/>
                <a:gd name="T40" fmla="*/ 23 w 1120"/>
                <a:gd name="T41" fmla="*/ 185 h 252"/>
                <a:gd name="T42" fmla="*/ 7 w 1120"/>
                <a:gd name="T43" fmla="*/ 188 h 252"/>
                <a:gd name="T44" fmla="*/ 0 w 1120"/>
                <a:gd name="T45" fmla="*/ 190 h 252"/>
                <a:gd name="T46" fmla="*/ 0 w 1120"/>
                <a:gd name="T47" fmla="*/ 47 h 252"/>
                <a:gd name="T48" fmla="*/ 635 w 1120"/>
                <a:gd name="T49" fmla="*/ 0 h 252"/>
                <a:gd name="T50" fmla="*/ 1270 w 1120"/>
                <a:gd name="T51" fmla="*/ 47 h 252"/>
                <a:gd name="T52" fmla="*/ 1270 w 1120"/>
                <a:gd name="T53" fmla="*/ 190 h 252"/>
                <a:gd name="T54" fmla="*/ 1270 w 1120"/>
                <a:gd name="T55" fmla="*/ 190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sz="900" kern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Rectangle 5"/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solidFill>
              <a:srgbClr val="264B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800" kern="0" dirty="0" err="1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UoM</a:t>
              </a:r>
              <a:endParaRPr lang="ko-KR" altLang="en-US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6" name="모서리가 둥근 직사각형 215"/>
          <p:cNvSpPr/>
          <p:nvPr/>
        </p:nvSpPr>
        <p:spPr>
          <a:xfrm>
            <a:off x="7955213" y="3732189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Standard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7" name="모서리가 둥근 직사각형 216"/>
          <p:cNvSpPr/>
          <p:nvPr/>
        </p:nvSpPr>
        <p:spPr>
          <a:xfrm>
            <a:off x="7955213" y="4027264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Auto. Calc.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7955213" y="4322339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EDW I/F</a:t>
            </a:r>
            <a:endParaRPr kumimoji="0" lang="ko-KR" altLang="en-US" sz="7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1" name="모서리가 둥근 직사각형 220"/>
          <p:cNvSpPr/>
          <p:nvPr/>
        </p:nvSpPr>
        <p:spPr>
          <a:xfrm>
            <a:off x="7955213" y="4617414"/>
            <a:ext cx="844476" cy="243142"/>
          </a:xfrm>
          <a:prstGeom prst="roundRect">
            <a:avLst>
              <a:gd name="adj" fmla="val 2648"/>
            </a:avLst>
          </a:prstGeom>
          <a:solidFill>
            <a:srgbClr val="D7E4BD"/>
          </a:solidFill>
          <a:ln w="3175" cap="flat" cmpd="sng" algn="ctr">
            <a:solidFill>
              <a:srgbClr val="1F497D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b="0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MMS </a:t>
            </a:r>
            <a:r>
              <a:rPr kumimoji="0" lang="en-US" altLang="ko-KR" sz="700" b="0" kern="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Convter</a:t>
            </a:r>
            <a:endParaRPr kumimoji="0" lang="ko-KR" altLang="en-US" sz="700" b="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313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52800" y="2716941"/>
            <a:ext cx="4774181" cy="302433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16"/>
          <p:cNvSpPr txBox="1">
            <a:spLocks/>
          </p:cNvSpPr>
          <p:nvPr/>
        </p:nvSpPr>
        <p:spPr>
          <a:xfrm>
            <a:off x="3440832" y="1412776"/>
            <a:ext cx="3960440" cy="4752528"/>
          </a:xfrm>
          <a:prstGeom prst="rect">
            <a:avLst/>
          </a:prstGeom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romanU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1pPr>
            <a:lvl2pPr marL="446088" indent="-25082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2pPr>
            <a:lvl3pPr marL="447675" indent="0" algn="l" defTabSz="990600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None/>
              <a:tabLst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3pPr>
            <a:lvl4pPr marL="12573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4pPr>
            <a:lvl5pPr marL="15240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</a:rPr>
              <a:t> 개요</a:t>
            </a:r>
            <a:endParaRPr lang="en-US" altLang="ko-KR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</a:rPr>
              <a:t> 추진 범위</a:t>
            </a:r>
            <a:endParaRPr lang="en-US" altLang="ko-KR" sz="1800" dirty="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800" dirty="0" smtClean="0">
                <a:solidFill>
                  <a:sysClr val="windowText" lastClr="000000"/>
                </a:solidFill>
              </a:rPr>
              <a:t> 주요 추진 내역</a:t>
            </a:r>
            <a:endParaRPr lang="en-US" altLang="ko-KR" sz="1800" dirty="0" smtClean="0">
              <a:solidFill>
                <a:sysClr val="windowText" lastClr="000000"/>
              </a:solidFill>
            </a:endParaRPr>
          </a:p>
          <a:p>
            <a:pPr lvl="1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400" dirty="0"/>
              <a:t>Civil BOQ </a:t>
            </a:r>
            <a:r>
              <a:rPr lang="ko-KR" altLang="en-US" sz="1400" dirty="0"/>
              <a:t>산출</a:t>
            </a:r>
            <a:endParaRPr lang="en-US" altLang="ko-KR" sz="1400" dirty="0"/>
          </a:p>
          <a:p>
            <a:pPr lvl="1"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400" dirty="0"/>
              <a:t>전기 </a:t>
            </a:r>
            <a:r>
              <a:rPr lang="en-US" altLang="ko-KR" sz="1400" dirty="0"/>
              <a:t>3D</a:t>
            </a:r>
            <a:r>
              <a:rPr lang="ko-KR" altLang="en-US" sz="1400" dirty="0"/>
              <a:t> 물량 연계</a:t>
            </a:r>
          </a:p>
          <a:p>
            <a:pPr lvl="1"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400" dirty="0"/>
              <a:t>검색 엔진 활용</a:t>
            </a:r>
            <a:endParaRPr lang="en-US" altLang="ko-KR" sz="1400" dirty="0"/>
          </a:p>
          <a:p>
            <a:pPr lvl="1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400" dirty="0"/>
              <a:t>MMS </a:t>
            </a:r>
            <a:r>
              <a:rPr lang="ko-KR" altLang="en-US" sz="1400" dirty="0"/>
              <a:t>기능 개선</a:t>
            </a:r>
          </a:p>
          <a:p>
            <a:pPr lvl="1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400" dirty="0"/>
              <a:t>Handover </a:t>
            </a:r>
            <a:r>
              <a:rPr lang="ko-KR" altLang="en-US" sz="1400" dirty="0"/>
              <a:t>연계 확대</a:t>
            </a:r>
          </a:p>
          <a:p>
            <a:pPr lvl="1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400" dirty="0"/>
              <a:t>Unit of Measure </a:t>
            </a:r>
            <a:r>
              <a:rPr lang="ko-KR" altLang="en-US" sz="1400" dirty="0"/>
              <a:t>표준 관리</a:t>
            </a:r>
          </a:p>
          <a:p>
            <a:pPr lvl="1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400" dirty="0"/>
              <a:t>ISO Compare </a:t>
            </a:r>
            <a:r>
              <a:rPr lang="ko-KR" altLang="en-US" sz="1400" dirty="0"/>
              <a:t>기능 개선</a:t>
            </a:r>
            <a:endParaRPr lang="en-US" altLang="ko-KR" sz="1400" dirty="0"/>
          </a:p>
          <a:p>
            <a:pPr lvl="1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400" dirty="0"/>
              <a:t>EDW </a:t>
            </a:r>
            <a:r>
              <a:rPr lang="en-US" altLang="ko-KR" sz="1400" dirty="0" smtClean="0"/>
              <a:t>&amp; ABOQ </a:t>
            </a:r>
            <a:r>
              <a:rPr lang="ko-KR" altLang="en-US" sz="1400" dirty="0"/>
              <a:t>기능 개선</a:t>
            </a:r>
          </a:p>
          <a:p>
            <a:pPr lvl="1">
              <a:lnSpc>
                <a:spcPct val="150000"/>
              </a:lnSpc>
              <a:spcBef>
                <a:spcPts val="100"/>
              </a:spcBef>
              <a:defRPr/>
            </a:pPr>
            <a:r>
              <a:rPr lang="ko-KR" altLang="en-US" sz="1400" dirty="0" smtClean="0"/>
              <a:t>사용자 </a:t>
            </a:r>
            <a:r>
              <a:rPr lang="ko-KR" altLang="en-US" sz="1400" dirty="0"/>
              <a:t>편의 기능 </a:t>
            </a:r>
            <a:r>
              <a:rPr lang="ko-KR" altLang="en-US" sz="1400" dirty="0" smtClean="0"/>
              <a:t>개선</a:t>
            </a:r>
            <a:endParaRPr lang="en-US" altLang="ko-KR" sz="1400" dirty="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</a:rPr>
              <a:t>향후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9463" y="908720"/>
            <a:ext cx="827077" cy="40009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ko-KR" altLang="en-US" sz="2000" dirty="0">
                <a:latin typeface="+mn-lt"/>
                <a:ea typeface="+mn-ea"/>
                <a:cs typeface="Arial" pitchFamily="34" charset="0"/>
              </a:rPr>
              <a:t>목 차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2613000" y="1349477"/>
            <a:ext cx="468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348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III.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289861"/>
              </p:ext>
            </p:extLst>
          </p:nvPr>
        </p:nvGraphicFramePr>
        <p:xfrm>
          <a:off x="496404" y="1052116"/>
          <a:ext cx="8849084" cy="5257204"/>
        </p:xfrm>
        <a:graphic>
          <a:graphicData uri="http://schemas.openxmlformats.org/drawingml/2006/table">
            <a:tbl>
              <a:tblPr/>
              <a:tblGrid>
                <a:gridCol w="695423">
                  <a:extLst>
                    <a:ext uri="{9D8B030D-6E8A-4147-A177-3AD203B41FA5}">
                      <a16:colId xmlns:a16="http://schemas.microsoft.com/office/drawing/2014/main" val="3418250857"/>
                    </a:ext>
                  </a:extLst>
                </a:gridCol>
                <a:gridCol w="2393021">
                  <a:extLst>
                    <a:ext uri="{9D8B030D-6E8A-4147-A177-3AD203B41FA5}">
                      <a16:colId xmlns:a16="http://schemas.microsoft.com/office/drawing/2014/main" val="1083063871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242974298"/>
                    </a:ext>
                  </a:extLst>
                </a:gridCol>
              </a:tblGrid>
              <a:tr h="39720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A3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개발 항목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A3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주요 내용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A3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Discipline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A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8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Civil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BOQ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산출</a:t>
                      </a:r>
                      <a:endParaRPr lang="en-US" altLang="ko-KR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표준 시트 구성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BOQ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산출 및 관리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3231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3D</a:t>
                      </a:r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물량 연계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3D BOM Convert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BOM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자동 연계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7096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 엔진 활용</a:t>
                      </a:r>
                      <a:endParaRPr lang="en-US" altLang="ko-KR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 엔진 도입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 검색 성능 개선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4424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MMS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기능 개선</a:t>
                      </a:r>
                      <a:endParaRPr lang="ko-KR" altLang="en-US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Package Item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BOQ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전환 추적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94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Handover </a:t>
                      </a:r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연계 확대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 Centric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연계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Inconsistency Report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고도화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7732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Unit of Measure </a:t>
                      </a:r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표준 관리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표준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UOM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57802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UOM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환산 관리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6314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ISO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Compare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기능 개선</a:t>
                      </a:r>
                      <a:endParaRPr lang="en-US" altLang="ko-KR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Non-Pipe ISO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비교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좌표 이동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ISO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비교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6488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EDW / ABOQ </a:t>
                      </a:r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기능 개선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부서코드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권한 관리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MDB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고도화 등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165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ct val="100000"/>
                        </a:lnSpc>
                      </a:pPr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편의 기능 개선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다중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Role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BOQ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전환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Rule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검증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145617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45521"/>
              </p:ext>
            </p:extLst>
          </p:nvPr>
        </p:nvGraphicFramePr>
        <p:xfrm>
          <a:off x="5745088" y="1449320"/>
          <a:ext cx="3600401" cy="4860000"/>
        </p:xfrm>
        <a:graphic>
          <a:graphicData uri="http://schemas.openxmlformats.org/drawingml/2006/table">
            <a:tbl>
              <a:tblPr/>
              <a:tblGrid>
                <a:gridCol w="2232248">
                  <a:extLst>
                    <a:ext uri="{9D8B030D-6E8A-4147-A177-3AD203B41FA5}">
                      <a16:colId xmlns:a16="http://schemas.microsoft.com/office/drawing/2014/main" val="2871094121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131517764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別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FWBS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Work Master, Facility Code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연계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 latinLnBrk="0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0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토목설계팀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02495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BOM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이력 관리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 latinLnBrk="0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전기설계팀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 latinLnBrk="0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계장설계팀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2682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사업 간 멀티 검색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EDW,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MMS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연계 검색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 latinLnBrk="0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ALL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0024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BOM Validation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MR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기능 개선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 latinLnBrk="0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ALL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9452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Tag-Doc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연계 자동화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 </a:t>
                      </a:r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알람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연계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57802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ALL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79531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EDW / MMS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연계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 latinLnBrk="0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ALL</a:t>
                      </a:r>
                      <a:endParaRPr lang="ko-KR" altLang="en-US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9103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Support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위치 이동 비교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57802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배관설계팀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5790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Rebar Input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모듈</a:t>
                      </a: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물량 산출 내역서 등</a:t>
                      </a: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57802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ALL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35202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Global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협업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 latinLnBrk="0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en-US" altLang="ko-KR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VoC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57802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ALL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646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58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3007" y="2262042"/>
            <a:ext cx="9206002" cy="433531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007" y="2020062"/>
            <a:ext cx="904763" cy="241980"/>
          </a:xfrm>
          <a:prstGeom prst="rect">
            <a:avLst/>
          </a:prstGeom>
          <a:solidFill>
            <a:schemeClr val="tx2"/>
          </a:solidFill>
        </p:spPr>
        <p:txBody>
          <a:bodyPr wrap="none" lIns="144000" tIns="36000" rIns="144000" bIns="36000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상세 내역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02713"/>
              </p:ext>
            </p:extLst>
          </p:nvPr>
        </p:nvGraphicFramePr>
        <p:xfrm>
          <a:off x="303007" y="1106552"/>
          <a:ext cx="9206002" cy="862176"/>
        </p:xfrm>
        <a:graphic>
          <a:graphicData uri="http://schemas.openxmlformats.org/drawingml/2006/table">
            <a:tbl>
              <a:tblPr/>
              <a:tblGrid>
                <a:gridCol w="2491883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3237165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  <a:gridCol w="3476954">
                  <a:extLst>
                    <a:ext uri="{9D8B030D-6E8A-4147-A177-3AD203B41FA5}">
                      <a16:colId xmlns:a16="http://schemas.microsoft.com/office/drawing/2014/main" val="3749747146"/>
                    </a:ext>
                  </a:extLst>
                </a:gridCol>
              </a:tblGrid>
              <a:tr h="254638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기대효과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541859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kern="80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Facility, Activity Item </a:t>
                      </a:r>
                      <a:r>
                        <a:rPr lang="ko-KR" altLang="en-US" sz="900" b="0" i="0" u="none" strike="noStrike" kern="800" spc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別 물량 관리 체계 부재</a:t>
                      </a:r>
                      <a:endParaRPr lang="en-US" altLang="ko-KR" sz="900" b="0" i="0" u="none" strike="noStrike" kern="800" spc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엑셀 기반 물량 파일로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리비전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관리 어려움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기준 정보와 유기적 연동 및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BOQ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작성 자동 연계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Standard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기반 으로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BOQ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작성 편의성 개선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자동화된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Summary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산출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체계적인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BOQ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작성 및 </a:t>
                      </a:r>
                      <a:r>
                        <a:rPr lang="ko-KR" alt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리비전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관리 가능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marR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자동화된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Summary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산출로 데이터 정확성 및 편의성 증대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marR="0" indent="-171450" algn="l" defTabSz="957802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Facility, Activity Item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別 물량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E/P/C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System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연계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dirty="0">
                <a:solidFill>
                  <a:prstClr val="white"/>
                </a:solidFill>
                <a:latin typeface="+mn-ea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1200" b="1" dirty="0" smtClean="0">
                <a:solidFill>
                  <a:srgbClr val="000000"/>
                </a:solidFill>
                <a:latin typeface="+mn-ea"/>
              </a:rPr>
              <a:t>Civil BOQ</a:t>
            </a:r>
            <a:endParaRPr lang="ko-KR" altLang="en-US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III.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1490" y="6191726"/>
            <a:ext cx="154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</a:t>
            </a:r>
            <a:r>
              <a:rPr lang="ko-KR" altLang="en-US" sz="1100" dirty="0" smtClean="0">
                <a:latin typeface="+mn-ea"/>
                <a:ea typeface="+mn-ea"/>
              </a:rPr>
              <a:t>표준 </a:t>
            </a:r>
            <a:r>
              <a:rPr lang="en-US" altLang="ko-KR" sz="1100" dirty="0" smtClean="0">
                <a:latin typeface="+mn-ea"/>
                <a:ea typeface="+mn-ea"/>
              </a:rPr>
              <a:t>Setting&gt;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>
            <a:off x="2901208" y="3080034"/>
            <a:ext cx="300508" cy="1023939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/>
          <p:nvPr/>
        </p:nvCxnSpPr>
        <p:spPr>
          <a:xfrm flipV="1">
            <a:off x="2901208" y="4106248"/>
            <a:ext cx="300508" cy="1362858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901208" y="4103972"/>
            <a:ext cx="150254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461923" y="3861048"/>
            <a:ext cx="2577816" cy="230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Summation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자동 생성 및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6-Space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연계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03818" y="5831686"/>
            <a:ext cx="154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&lt;BOQ </a:t>
            </a:r>
            <a:r>
              <a:rPr lang="ko-KR" altLang="en-US" sz="1100" dirty="0" smtClean="0">
                <a:latin typeface="+mn-ea"/>
                <a:ea typeface="+mn-ea"/>
              </a:rPr>
              <a:t>작성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4" y="2636053"/>
            <a:ext cx="2388004" cy="853213"/>
          </a:xfrm>
          <a:prstGeom prst="rect">
            <a:avLst/>
          </a:prstGeom>
        </p:spPr>
      </p:pic>
      <p:pic>
        <p:nvPicPr>
          <p:cNvPr id="50" name="그림 49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4" y="3937257"/>
            <a:ext cx="2386800" cy="853200"/>
          </a:xfrm>
          <a:prstGeom prst="rect">
            <a:avLst/>
          </a:prstGeom>
        </p:spPr>
      </p:pic>
      <p:pic>
        <p:nvPicPr>
          <p:cNvPr id="51" name="그림 50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5" y="5246266"/>
            <a:ext cx="2386800" cy="8532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967753" y="3789040"/>
            <a:ext cx="1389714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Item Type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별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Detail Set-up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25774" y="5063026"/>
            <a:ext cx="1389714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Work Master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기반의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WBS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작성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49" y="3579178"/>
            <a:ext cx="2538432" cy="1434356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950819" y="2450561"/>
            <a:ext cx="1389714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표준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Item Type Set-up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87893" y="5044703"/>
            <a:ext cx="2209934" cy="306900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Activity Item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별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BOQ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작성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57" name="꺾인 연결선 56"/>
          <p:cNvCxnSpPr/>
          <p:nvPr/>
        </p:nvCxnSpPr>
        <p:spPr>
          <a:xfrm rot="5400000" flipH="1" flipV="1">
            <a:off x="5647327" y="3520344"/>
            <a:ext cx="821941" cy="186167"/>
          </a:xfrm>
          <a:prstGeom prst="bentConnector3">
            <a:avLst>
              <a:gd name="adj1" fmla="val 100474"/>
            </a:avLst>
          </a:prstGeom>
          <a:ln w="1905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/>
          <p:nvPr/>
        </p:nvCxnSpPr>
        <p:spPr>
          <a:xfrm rot="16200000" flipH="1">
            <a:off x="5410570" y="4590673"/>
            <a:ext cx="1265178" cy="155891"/>
          </a:xfrm>
          <a:prstGeom prst="bentConnector3">
            <a:avLst>
              <a:gd name="adj1" fmla="val 98989"/>
            </a:avLst>
          </a:prstGeom>
          <a:ln w="1905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806652" y="4024398"/>
            <a:ext cx="150254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95" y="2515829"/>
            <a:ext cx="3060000" cy="1260000"/>
          </a:xfrm>
          <a:prstGeom prst="rect">
            <a:avLst/>
          </a:prstGeom>
        </p:spPr>
      </p:pic>
      <p:pic>
        <p:nvPicPr>
          <p:cNvPr id="61" name="그림 60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88" y="4551575"/>
            <a:ext cx="3060000" cy="12600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321488" y="6047710"/>
            <a:ext cx="30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&lt;Summary </a:t>
            </a:r>
            <a:r>
              <a:rPr lang="ko-KR" altLang="en-US" sz="1100" dirty="0" smtClean="0">
                <a:latin typeface="+mn-ea"/>
                <a:ea typeface="+mn-ea"/>
              </a:rPr>
              <a:t>및 연계 </a:t>
            </a:r>
            <a:r>
              <a:rPr lang="en-US" altLang="ko-KR" sz="1100" dirty="0" smtClean="0">
                <a:latin typeface="+mn-ea"/>
                <a:ea typeface="+mn-ea"/>
              </a:rPr>
              <a:t>Data </a:t>
            </a:r>
            <a:r>
              <a:rPr lang="ko-KR" altLang="en-US" sz="1100" dirty="0" smtClean="0">
                <a:latin typeface="+mn-ea"/>
                <a:ea typeface="+mn-ea"/>
              </a:rPr>
              <a:t>자동 생성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461923" y="5754922"/>
            <a:ext cx="2577816" cy="230016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Work Master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기반의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Facility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別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Activity Item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別 물량 집계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447243" y="778117"/>
            <a:ext cx="105830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토목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3005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3007" y="773967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dirty="0" smtClean="0">
                <a:solidFill>
                  <a:prstClr val="white"/>
                </a:solidFill>
                <a:latin typeface="+mn-ea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9125" y="773967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1200" dirty="0" smtClean="0">
                <a:solidFill>
                  <a:srgbClr val="000000"/>
                </a:solidFill>
                <a:latin typeface="+mn-ea"/>
              </a:rPr>
              <a:t>3D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</a:rPr>
              <a:t>물량 연계 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</a:rPr>
              <a:t>: Cable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Tray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146518" y="12701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III. </a:t>
            </a:r>
            <a:r>
              <a:rPr lang="ko-KR" altLang="en-US" sz="2200" dirty="0" smtClean="0">
                <a:solidFill>
                  <a:prstClr val="black"/>
                </a:solidFill>
                <a:latin typeface="맑은 고딕"/>
                <a:ea typeface="맑은 고딕"/>
              </a:rPr>
              <a:t>주요 추진 내역</a:t>
            </a:r>
            <a:endParaRPr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3007" y="2297111"/>
            <a:ext cx="9206002" cy="430024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007" y="2051518"/>
            <a:ext cx="904763" cy="241980"/>
          </a:xfrm>
          <a:prstGeom prst="rect">
            <a:avLst/>
          </a:prstGeom>
          <a:solidFill>
            <a:schemeClr val="tx2"/>
          </a:solidFill>
        </p:spPr>
        <p:txBody>
          <a:bodyPr wrap="none" lIns="144000" tIns="36000" rIns="144000" bIns="36000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+mn-ea"/>
                <a:ea typeface="+mn-ea"/>
              </a:rPr>
              <a:t>상세 내역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21466"/>
              </p:ext>
            </p:extLst>
          </p:nvPr>
        </p:nvGraphicFramePr>
        <p:xfrm>
          <a:off x="303007" y="1106552"/>
          <a:ext cx="9206002" cy="908000"/>
        </p:xfrm>
        <a:graphic>
          <a:graphicData uri="http://schemas.openxmlformats.org/drawingml/2006/table">
            <a:tbl>
              <a:tblPr/>
              <a:tblGrid>
                <a:gridCol w="2491883">
                  <a:extLst>
                    <a:ext uri="{9D8B030D-6E8A-4147-A177-3AD203B41FA5}">
                      <a16:colId xmlns:a16="http://schemas.microsoft.com/office/drawing/2014/main" val="4034622781"/>
                    </a:ext>
                  </a:extLst>
                </a:gridCol>
                <a:gridCol w="3237165">
                  <a:extLst>
                    <a:ext uri="{9D8B030D-6E8A-4147-A177-3AD203B41FA5}">
                      <a16:colId xmlns:a16="http://schemas.microsoft.com/office/drawing/2014/main" val="2299954285"/>
                    </a:ext>
                  </a:extLst>
                </a:gridCol>
                <a:gridCol w="3476954">
                  <a:extLst>
                    <a:ext uri="{9D8B030D-6E8A-4147-A177-3AD203B41FA5}">
                      <a16:colId xmlns:a16="http://schemas.microsoft.com/office/drawing/2014/main" val="3749747146"/>
                    </a:ext>
                  </a:extLst>
                </a:gridCol>
              </a:tblGrid>
              <a:tr h="30622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현안 및 문제점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개선 방향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기대효과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51289"/>
                  </a:ext>
                </a:extLst>
              </a:tr>
              <a:tr h="541859"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EL/CI S3D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BOM Data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관리 체계 부재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Summary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BOM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연계 기능 부재</a:t>
                      </a:r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확장성을 고려한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S3D BOM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관리 기능 구현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Material Code, Facility Code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검증 환경 구성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Summary BOM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집계 자동화 구현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S3D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모델 기반 전기 물량을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E-Space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로 변환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연계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가능</a:t>
                      </a:r>
                      <a:endParaRPr lang="en-US" altLang="ko-KR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시스템 기반 물량 데이터 정합성 확보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 latinLnBrk="0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물량 데이터 품질 향상 및 작업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M/H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감소</a:t>
                      </a:r>
                      <a:endParaRPr lang="en-US" altLang="ko-K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36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0645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8508"/>
          <a:stretch/>
        </p:blipFill>
        <p:spPr>
          <a:xfrm>
            <a:off x="4448944" y="3920756"/>
            <a:ext cx="5020173" cy="2028524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5495993" y="4075092"/>
            <a:ext cx="1473231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Electrical BOM – Cable Tray </a:t>
            </a:r>
            <a:r>
              <a:rPr lang="ko-KR" altLang="en-US" sz="800" kern="0" spc="-70" dirty="0" smtClean="0">
                <a:solidFill>
                  <a:srgbClr val="FF0000"/>
                </a:solidFill>
                <a:latin typeface="+mn-ea"/>
              </a:rPr>
              <a:t>연계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96478" y="6237312"/>
            <a:ext cx="4196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 BOM</a:t>
            </a:r>
            <a:r>
              <a:rPr lang="ko-KR" altLang="en-US" sz="1100" dirty="0" smtClean="0">
                <a:latin typeface="+mn-ea"/>
                <a:ea typeface="+mn-ea"/>
              </a:rPr>
              <a:t> </a:t>
            </a:r>
            <a:r>
              <a:rPr lang="en-US" altLang="ko-KR" sz="1100" dirty="0" smtClean="0">
                <a:latin typeface="+mn-ea"/>
                <a:ea typeface="+mn-ea"/>
              </a:rPr>
              <a:t>&amp;</a:t>
            </a:r>
            <a:r>
              <a:rPr lang="ko-KR" altLang="en-US" sz="1100" dirty="0" smtClean="0">
                <a:latin typeface="+mn-ea"/>
                <a:ea typeface="+mn-ea"/>
              </a:rPr>
              <a:t> </a:t>
            </a:r>
            <a:r>
              <a:rPr lang="en-US" altLang="ko-KR" sz="1100" dirty="0" smtClean="0">
                <a:latin typeface="+mn-ea"/>
                <a:ea typeface="+mn-ea"/>
              </a:rPr>
              <a:t>S3D BOM </a:t>
            </a:r>
            <a:r>
              <a:rPr lang="ko-KR" altLang="en-US" sz="1100" dirty="0" smtClean="0">
                <a:latin typeface="+mn-ea"/>
                <a:ea typeface="+mn-ea"/>
              </a:rPr>
              <a:t>연계 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898" y="2588401"/>
            <a:ext cx="1843526" cy="335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00962" y="3355355"/>
            <a:ext cx="1329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b="0" dirty="0" smtClean="0">
                <a:latin typeface="+mn-ea"/>
                <a:ea typeface="+mn-ea"/>
              </a:rPr>
              <a:t>* 3DRG </a:t>
            </a:r>
            <a:r>
              <a:rPr lang="en-US" altLang="ko-KR" sz="600" b="0" dirty="0">
                <a:latin typeface="+mn-ea"/>
                <a:ea typeface="+mn-ea"/>
              </a:rPr>
              <a:t>: S3D </a:t>
            </a:r>
            <a:r>
              <a:rPr lang="ko-KR" altLang="en-US" sz="600" b="0" dirty="0" err="1" smtClean="0">
                <a:latin typeface="+mn-ea"/>
                <a:ea typeface="+mn-ea"/>
              </a:rPr>
              <a:t>레포트</a:t>
            </a:r>
            <a:r>
              <a:rPr lang="ko-KR" altLang="en-US" sz="600" b="0" dirty="0" smtClean="0">
                <a:latin typeface="+mn-ea"/>
                <a:ea typeface="+mn-ea"/>
              </a:rPr>
              <a:t> 유틸리티</a:t>
            </a:r>
            <a:endParaRPr lang="en-US" altLang="ko-KR" sz="600" b="0" dirty="0" smtClean="0">
              <a:latin typeface="+mn-ea"/>
              <a:ea typeface="+mn-ea"/>
            </a:endParaRPr>
          </a:p>
          <a:p>
            <a:r>
              <a:rPr lang="en-US" altLang="ko-KR" sz="600" b="0" dirty="0" smtClean="0">
                <a:latin typeface="+mn-ea"/>
                <a:ea typeface="+mn-ea"/>
              </a:rPr>
              <a:t>* </a:t>
            </a:r>
            <a:r>
              <a:rPr lang="en-US" altLang="ko-KR" sz="600" b="0" kern="0" spc="-70" dirty="0">
                <a:latin typeface="+mn-ea"/>
                <a:ea typeface="+mn-ea"/>
                <a:sym typeface="Wingdings" panose="05000000000000000000" pitchFamily="2" charset="2"/>
              </a:rPr>
              <a:t>3D BOM </a:t>
            </a:r>
            <a:r>
              <a:rPr lang="en-US" altLang="ko-KR" sz="600" b="0" kern="0" spc="-70" dirty="0" smtClean="0">
                <a:latin typeface="+mn-ea"/>
                <a:ea typeface="+mn-ea"/>
                <a:sym typeface="Wingdings" panose="05000000000000000000" pitchFamily="2" charset="2"/>
              </a:rPr>
              <a:t>Loader : E-Space </a:t>
            </a:r>
            <a:r>
              <a:rPr lang="ko-KR" altLang="en-US" sz="600" b="0" kern="0" spc="-70" dirty="0" smtClean="0">
                <a:latin typeface="+mn-ea"/>
                <a:ea typeface="+mn-ea"/>
                <a:sym typeface="Wingdings" panose="05000000000000000000" pitchFamily="2" charset="2"/>
              </a:rPr>
              <a:t>물량 변환기</a:t>
            </a:r>
            <a:endParaRPr lang="ko-KR" altLang="en-US" sz="600" b="0" dirty="0">
              <a:latin typeface="+mn-ea"/>
              <a:ea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049344" y="778117"/>
            <a:ext cx="14606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공종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전기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계장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44" name="화살표: 오각형 184">
            <a:extLst>
              <a:ext uri="{FF2B5EF4-FFF2-40B4-BE49-F238E27FC236}">
                <a16:creationId xmlns:a16="http://schemas.microsoft.com/office/drawing/2014/main" id="{076BD3FC-AB4B-41D8-BD36-C0B3674F2522}"/>
              </a:ext>
            </a:extLst>
          </p:cNvPr>
          <p:cNvSpPr/>
          <p:nvPr/>
        </p:nvSpPr>
        <p:spPr>
          <a:xfrm>
            <a:off x="4043847" y="3340354"/>
            <a:ext cx="697943" cy="304670"/>
          </a:xfrm>
          <a:prstGeom prst="homePlate">
            <a:avLst>
              <a:gd name="adj" fmla="val 0"/>
            </a:avLst>
          </a:prstGeom>
          <a:solidFill>
            <a:srgbClr val="2A5370"/>
          </a:solidFill>
          <a:ln w="28575" algn="ctr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latinLnBrk="0" hangingPunct="0"/>
            <a:r>
              <a:rPr lang="en-US" altLang="ko-KR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Report </a:t>
            </a:r>
            <a:endParaRPr lang="en-US" altLang="ko-KR" sz="800" kern="0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/>
            <a:r>
              <a:rPr lang="en-US" altLang="ko-KR" sz="800" kern="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Generator</a:t>
            </a:r>
            <a:endParaRPr lang="ko-KR" altLang="en-US" sz="800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순서도: 처리 44"/>
          <p:cNvSpPr/>
          <p:nvPr/>
        </p:nvSpPr>
        <p:spPr bwMode="auto">
          <a:xfrm>
            <a:off x="5313040" y="2589200"/>
            <a:ext cx="696175" cy="317609"/>
          </a:xfrm>
          <a:prstGeom prst="flowChartProcess">
            <a:avLst/>
          </a:prstGeom>
          <a:solidFill>
            <a:srgbClr val="0B5C70"/>
          </a:solidFill>
          <a:ln w="28575" algn="ctr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latinLnBrk="0" hangingPunct="0"/>
            <a:r>
              <a:rPr lang="en-US" altLang="ko-KR" sz="8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BOM </a:t>
            </a:r>
          </a:p>
          <a:p>
            <a:pPr algn="ctr" eaLnBrk="0" latinLnBrk="0" hangingPunct="0"/>
            <a:r>
              <a:rPr lang="en-US" altLang="ko-KR" sz="800" kern="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Loader</a:t>
            </a:r>
            <a:endParaRPr lang="en-US" altLang="ko-KR" sz="800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7895" t="31579" r="77631" b="10526"/>
          <a:stretch/>
        </p:blipFill>
        <p:spPr>
          <a:xfrm>
            <a:off x="3857366" y="3322280"/>
            <a:ext cx="234577" cy="234577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3669270" y="2625510"/>
            <a:ext cx="1463520" cy="288151"/>
            <a:chOff x="2373203" y="3356873"/>
            <a:chExt cx="646378" cy="288151"/>
          </a:xfrm>
        </p:grpSpPr>
        <p:sp>
          <p:nvSpPr>
            <p:cNvPr id="47" name="오른쪽 화살표 46"/>
            <p:cNvSpPr/>
            <p:nvPr/>
          </p:nvSpPr>
          <p:spPr>
            <a:xfrm>
              <a:off x="2373203" y="3356873"/>
              <a:ext cx="646378" cy="28815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79713" y="3401246"/>
              <a:ext cx="2514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+mn-ea"/>
                  <a:ea typeface="+mn-ea"/>
                </a:rPr>
                <a:t>On-Line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792759" y="3085772"/>
            <a:ext cx="744652" cy="487751"/>
            <a:chOff x="2288704" y="2928042"/>
            <a:chExt cx="744652" cy="487751"/>
          </a:xfrm>
        </p:grpSpPr>
        <p:sp>
          <p:nvSpPr>
            <p:cNvPr id="18" name="위로 굽은 화살표 17"/>
            <p:cNvSpPr/>
            <p:nvPr/>
          </p:nvSpPr>
          <p:spPr>
            <a:xfrm rot="5400000">
              <a:off x="2417154" y="2799592"/>
              <a:ext cx="487751" cy="744652"/>
            </a:xfrm>
            <a:prstGeom prst="bentUpArrow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85112" y="3206992"/>
              <a:ext cx="48282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+mn-ea"/>
                  <a:ea typeface="+mn-ea"/>
                </a:rPr>
                <a:t>Off-Line</a:t>
              </a:r>
              <a:endParaRPr lang="ko-KR" altLang="en-US" sz="600" dirty="0">
                <a:latin typeface="+mn-ea"/>
                <a:ea typeface="+mn-ea"/>
              </a:endParaRPr>
            </a:p>
          </p:txBody>
        </p:sp>
      </p:grpSp>
      <p:sp>
        <p:nvSpPr>
          <p:cNvPr id="51" name="위로 굽은 화살표 50"/>
          <p:cNvSpPr/>
          <p:nvPr/>
        </p:nvSpPr>
        <p:spPr>
          <a:xfrm>
            <a:off x="5132791" y="2958755"/>
            <a:ext cx="633076" cy="553929"/>
          </a:xfrm>
          <a:prstGeom prst="bentUpArrow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190255" y="3372191"/>
            <a:ext cx="4828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+mn-ea"/>
                <a:ea typeface="+mn-ea"/>
              </a:rPr>
              <a:t>Off-Line</a:t>
            </a:r>
            <a:endParaRPr lang="ko-KR" altLang="en-US" sz="600" dirty="0">
              <a:latin typeface="+mn-ea"/>
              <a:ea typeface="+mn-ea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6196469" y="2622770"/>
            <a:ext cx="484723" cy="288151"/>
            <a:chOff x="2347698" y="3356873"/>
            <a:chExt cx="671883" cy="288151"/>
          </a:xfrm>
        </p:grpSpPr>
        <p:sp>
          <p:nvSpPr>
            <p:cNvPr id="60" name="오른쪽 화살표 59"/>
            <p:cNvSpPr/>
            <p:nvPr/>
          </p:nvSpPr>
          <p:spPr>
            <a:xfrm>
              <a:off x="2373203" y="3356873"/>
              <a:ext cx="646378" cy="288151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47698" y="3417288"/>
              <a:ext cx="47160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+mn-ea"/>
                  <a:ea typeface="+mn-ea"/>
                </a:rPr>
                <a:t>On-Line</a:t>
              </a:r>
              <a:endParaRPr lang="ko-KR" altLang="en-US" sz="600" dirty="0">
                <a:latin typeface="+mn-ea"/>
                <a:ea typeface="+mn-ea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896720" y="2569654"/>
            <a:ext cx="1145155" cy="355290"/>
            <a:chOff x="2075824" y="3587213"/>
            <a:chExt cx="1142293" cy="290180"/>
          </a:xfrm>
        </p:grpSpPr>
        <p:sp>
          <p:nvSpPr>
            <p:cNvPr id="63" name="모서리가 둥근 직사각형 62"/>
            <p:cNvSpPr/>
            <p:nvPr/>
          </p:nvSpPr>
          <p:spPr bwMode="auto">
            <a:xfrm>
              <a:off x="2075824" y="3587213"/>
              <a:ext cx="1142293" cy="290180"/>
            </a:xfrm>
            <a:prstGeom prst="roundRect">
              <a:avLst/>
            </a:prstGeom>
            <a:solidFill>
              <a:sysClr val="window" lastClr="FFFFFF"/>
            </a:solidFill>
            <a:ln w="12700">
              <a:solidFill>
                <a:srgbClr val="4BACC6">
                  <a:lumMod val="50000"/>
                </a:srgbClr>
              </a:solidFill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defTabSz="914228" eaLnBrk="0" latinLnBrk="0" hangingPunct="0">
                <a:buClr>
                  <a:prstClr val="black"/>
                </a:buClr>
                <a:defRPr/>
              </a:pPr>
              <a:endParaRPr lang="ko-KR" altLang="en-US" sz="600" kern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itchFamily="34" charset="0"/>
                <a:ea typeface="현대하모니 L" pitchFamily="18" charset="-127"/>
              </a:endParaRPr>
            </a:p>
          </p:txBody>
        </p:sp>
        <p:pic>
          <p:nvPicPr>
            <p:cNvPr id="64" name="Picture 2" descr="http://www.intergraph.com/assets/images/Smart_3D_Logo.jpg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583" y="3602653"/>
              <a:ext cx="968774" cy="27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41" y="2603179"/>
            <a:ext cx="361874" cy="36187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22012" y="2402549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+mn-ea"/>
                <a:ea typeface="+mn-ea"/>
              </a:rPr>
              <a:t>EL / CI </a:t>
            </a:r>
            <a:endParaRPr lang="ko-KR" altLang="en-US" sz="800"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488" y="3923973"/>
            <a:ext cx="4027764" cy="2029967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265882" y="3927385"/>
            <a:ext cx="2271529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3D BOM 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Loader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2304" y="6280393"/>
            <a:ext cx="4196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  <a:ea typeface="+mn-ea"/>
              </a:rPr>
              <a:t>&lt; S3D BOM </a:t>
            </a:r>
            <a:r>
              <a:rPr lang="ko-KR" altLang="en-US" sz="1100" dirty="0" smtClean="0">
                <a:latin typeface="+mn-ea"/>
                <a:ea typeface="+mn-ea"/>
              </a:rPr>
              <a:t>관리 </a:t>
            </a:r>
            <a:r>
              <a:rPr lang="en-US" altLang="ko-KR" sz="1100" dirty="0" smtClean="0">
                <a:latin typeface="+mn-ea"/>
                <a:ea typeface="+mn-ea"/>
              </a:rPr>
              <a:t>&gt;</a:t>
            </a:r>
            <a:endParaRPr lang="ko-KR" altLang="en-US" sz="1100" dirty="0" smtClean="0">
              <a:latin typeface="+mn-ea"/>
              <a:ea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04471" y="4597820"/>
            <a:ext cx="2528449" cy="1071449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41587" y="5429468"/>
            <a:ext cx="657981" cy="191168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err="1" smtClean="0">
                <a:solidFill>
                  <a:srgbClr val="FF0000"/>
                </a:solidFill>
                <a:latin typeface="+mn-ea"/>
              </a:rPr>
              <a:t>SPMat</a:t>
            </a:r>
            <a:r>
              <a:rPr lang="en-US" altLang="ko-KR" sz="800" kern="0" spc="-70" dirty="0" smtClean="0">
                <a:solidFill>
                  <a:srgbClr val="FF0000"/>
                </a:solidFill>
                <a:latin typeface="+mn-ea"/>
              </a:rPr>
              <a:t> Data</a:t>
            </a:r>
            <a:endParaRPr lang="ko-KR" altLang="en-US" sz="800" kern="0" spc="-7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81419" y="4597820"/>
            <a:ext cx="1112305" cy="1071449"/>
          </a:xfrm>
          <a:prstGeom prst="rect">
            <a:avLst/>
          </a:prstGeom>
          <a:noFill/>
          <a:ln w="28575">
            <a:solidFill>
              <a:srgbClr val="2A53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11434" y="5429468"/>
            <a:ext cx="657981" cy="191168"/>
          </a:xfrm>
          <a:prstGeom prst="rect">
            <a:avLst/>
          </a:prstGeom>
          <a:noFill/>
          <a:ln w="9525">
            <a:solidFill>
              <a:srgbClr val="2A537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800" kern="0" spc="-70" dirty="0" smtClean="0">
                <a:solidFill>
                  <a:srgbClr val="2A5370"/>
                </a:solidFill>
                <a:latin typeface="+mn-ea"/>
              </a:rPr>
              <a:t>3D Data</a:t>
            </a:r>
            <a:endParaRPr lang="ko-KR" altLang="en-US" sz="800" kern="0" spc="-70" dirty="0">
              <a:solidFill>
                <a:srgbClr val="2A537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3111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76">
      <a:dk1>
        <a:sysClr val="windowText" lastClr="000000"/>
      </a:dk1>
      <a:lt1>
        <a:sysClr val="window" lastClr="FFFFFF"/>
      </a:lt1>
      <a:dk2>
        <a:srgbClr val="237A99"/>
      </a:dk2>
      <a:lt2>
        <a:srgbClr val="EEECE1"/>
      </a:lt2>
      <a:accent1>
        <a:srgbClr val="2EA3CC"/>
      </a:accent1>
      <a:accent2>
        <a:srgbClr val="A5A5A5"/>
      </a:accent2>
      <a:accent3>
        <a:srgbClr val="39AD9F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060"/>
        </a:solidFill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C8"/>
          </a:solidFill>
          <a:tailEnd type="stealth" w="sm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060"/>
        </a:solidFill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C8"/>
          </a:solidFill>
          <a:tailEnd type="stealth" w="sm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239600</TotalTime>
  <Words>3890</Words>
  <Application>Microsoft Office PowerPoint</Application>
  <PresentationFormat>A4 용지(210x297mm)</PresentationFormat>
  <Paragraphs>1187</Paragraphs>
  <Slides>27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3" baseType="lpstr">
      <vt:lpstr>HY견고딕</vt:lpstr>
      <vt:lpstr>HY헤드라인M</vt:lpstr>
      <vt:lpstr>Modern H Medium</vt:lpstr>
      <vt:lpstr>modern h midium</vt:lpstr>
      <vt:lpstr>굴림</vt:lpstr>
      <vt:lpstr>돋움</vt:lpstr>
      <vt:lpstr>맑은 고딕</vt:lpstr>
      <vt:lpstr>현대하모니 L</vt:lpstr>
      <vt:lpstr>현대하모니 M</vt:lpstr>
      <vt:lpstr>Arial</vt:lpstr>
      <vt:lpstr>Arial Narrow</vt:lpstr>
      <vt:lpstr>Wingdings</vt:lpstr>
      <vt:lpstr>Office 테마</vt:lpstr>
      <vt:lpstr>1_디자인 사용자 지정</vt:lpstr>
      <vt:lpstr>2_디자인 사용자 지정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# 별첨</vt:lpstr>
      <vt:lpstr>PowerPoint 프레젠테이션</vt:lpstr>
      <vt:lpstr># 별첨</vt:lpstr>
      <vt:lpstr># 별첨</vt:lpstr>
      <vt:lpstr># 별첨</vt:lpstr>
      <vt:lpstr># 별첨</vt:lpstr>
      <vt:lpstr># 별첨</vt:lpstr>
      <vt:lpstr># 별첨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Junsick</dc:creator>
  <cp:lastModifiedBy>배승현</cp:lastModifiedBy>
  <cp:revision>6654</cp:revision>
  <cp:lastPrinted>2021-08-18T23:29:57Z</cp:lastPrinted>
  <dcterms:created xsi:type="dcterms:W3CDTF">2012-06-03T16:57:30Z</dcterms:created>
  <dcterms:modified xsi:type="dcterms:W3CDTF">2022-09-29T08:34:27Z</dcterms:modified>
</cp:coreProperties>
</file>